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media1.gif" ContentType="video/unknown"/>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60" r:id="rId6"/>
    <p:sldId id="261" r:id="rId7"/>
    <p:sldId id="282" r:id="rId8"/>
    <p:sldId id="283" r:id="rId9"/>
    <p:sldId id="262" r:id="rId10"/>
    <p:sldId id="263" r:id="rId11"/>
    <p:sldId id="264" r:id="rId12"/>
    <p:sldId id="265" r:id="rId13"/>
    <p:sldId id="266" r:id="rId14"/>
    <p:sldId id="267" r:id="rId15"/>
    <p:sldId id="268" r:id="rId16"/>
    <p:sldId id="269" r:id="rId17"/>
    <p:sldId id="270" r:id="rId18"/>
    <p:sldId id="271" r:id="rId19"/>
    <p:sldId id="284" r:id="rId20"/>
    <p:sldId id="272" r:id="rId21"/>
    <p:sldId id="273" r:id="rId22"/>
    <p:sldId id="274" r:id="rId23"/>
    <p:sldId id="278" r:id="rId24"/>
    <p:sldId id="281" r:id="rId25"/>
  </p:sldIdLst>
  <p:sldSz cx="13004800" cy="9753600"/>
  <p:notesSz cx="6858000" cy="9144000"/>
  <p:defaultTextStyle>
    <a:lvl1pPr algn="ctr" defTabSz="584200">
      <a:defRPr sz="3600">
        <a:solidFill>
          <a:srgbClr val="FFFFFF"/>
        </a:solidFill>
        <a:latin typeface="+mn-lt"/>
        <a:ea typeface="+mn-ea"/>
        <a:cs typeface="+mn-cs"/>
        <a:sym typeface="Helvetica Light"/>
      </a:defRPr>
    </a:lvl1pPr>
    <a:lvl2pPr indent="228600" algn="ctr" defTabSz="584200">
      <a:defRPr sz="3600">
        <a:solidFill>
          <a:srgbClr val="FFFFFF"/>
        </a:solidFill>
        <a:latin typeface="+mn-lt"/>
        <a:ea typeface="+mn-ea"/>
        <a:cs typeface="+mn-cs"/>
        <a:sym typeface="Helvetica Light"/>
      </a:defRPr>
    </a:lvl2pPr>
    <a:lvl3pPr indent="457200" algn="ctr" defTabSz="584200">
      <a:defRPr sz="3600">
        <a:solidFill>
          <a:srgbClr val="FFFFFF"/>
        </a:solidFill>
        <a:latin typeface="+mn-lt"/>
        <a:ea typeface="+mn-ea"/>
        <a:cs typeface="+mn-cs"/>
        <a:sym typeface="Helvetica Light"/>
      </a:defRPr>
    </a:lvl3pPr>
    <a:lvl4pPr indent="685800" algn="ctr" defTabSz="584200">
      <a:defRPr sz="3600">
        <a:solidFill>
          <a:srgbClr val="FFFFFF"/>
        </a:solidFill>
        <a:latin typeface="+mn-lt"/>
        <a:ea typeface="+mn-ea"/>
        <a:cs typeface="+mn-cs"/>
        <a:sym typeface="Helvetica Light"/>
      </a:defRPr>
    </a:lvl4pPr>
    <a:lvl5pPr indent="914400" algn="ctr" defTabSz="584200">
      <a:defRPr sz="3600">
        <a:solidFill>
          <a:srgbClr val="FFFFFF"/>
        </a:solidFill>
        <a:latin typeface="+mn-lt"/>
        <a:ea typeface="+mn-ea"/>
        <a:cs typeface="+mn-cs"/>
        <a:sym typeface="Helvetica Light"/>
      </a:defRPr>
    </a:lvl5pPr>
    <a:lvl6pPr indent="1143000" algn="ctr" defTabSz="584200">
      <a:defRPr sz="3600">
        <a:solidFill>
          <a:srgbClr val="FFFFFF"/>
        </a:solidFill>
        <a:latin typeface="+mn-lt"/>
        <a:ea typeface="+mn-ea"/>
        <a:cs typeface="+mn-cs"/>
        <a:sym typeface="Helvetica Light"/>
      </a:defRPr>
    </a:lvl6pPr>
    <a:lvl7pPr indent="1371600" algn="ctr" defTabSz="584200">
      <a:defRPr sz="3600">
        <a:solidFill>
          <a:srgbClr val="FFFFFF"/>
        </a:solidFill>
        <a:latin typeface="+mn-lt"/>
        <a:ea typeface="+mn-ea"/>
        <a:cs typeface="+mn-cs"/>
        <a:sym typeface="Helvetica Light"/>
      </a:defRPr>
    </a:lvl7pPr>
    <a:lvl8pPr indent="1600200" algn="ctr" defTabSz="584200">
      <a:defRPr sz="3600">
        <a:solidFill>
          <a:srgbClr val="FFFFFF"/>
        </a:solidFill>
        <a:latin typeface="+mn-lt"/>
        <a:ea typeface="+mn-ea"/>
        <a:cs typeface="+mn-cs"/>
        <a:sym typeface="Helvetica Light"/>
      </a:defRPr>
    </a:lvl8pPr>
    <a:lvl9pPr indent="1828800" algn="ctr" defTabSz="584200">
      <a:defRPr sz="3600">
        <a:solidFill>
          <a:srgbClr val="FFFFFF"/>
        </a:solidFill>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308B16">
              <a:alpha val="3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0" d="100"/>
          <a:sy n="30" d="100"/>
        </p:scale>
        <p:origin x="43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 name="Shape 35"/>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6" name="Shape 36"/>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334375718"/>
      </p:ext>
    </p:extLst>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theoatmeal.com/comics/tesl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prstGeom prst="rect">
            <a:avLst/>
          </a:prstGeom>
        </p:spPr>
        <p:txBody>
          <a:bodyPr/>
          <a:lstStyle/>
          <a:p>
            <a:pPr lvl="0"/>
            <a:endParaRPr/>
          </a:p>
        </p:txBody>
      </p:sp>
      <p:sp>
        <p:nvSpPr>
          <p:cNvPr id="40" name="Shape 40"/>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352118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prstGeom prst="rect">
            <a:avLst/>
          </a:prstGeom>
        </p:spPr>
        <p:txBody>
          <a:bodyPr/>
          <a:lstStyle/>
          <a:p>
            <a:pPr lvl="0"/>
            <a:endParaRPr/>
          </a:p>
        </p:txBody>
      </p:sp>
      <p:sp>
        <p:nvSpPr>
          <p:cNvPr id="122" name="Shape 122"/>
          <p:cNvSpPr>
            <a:spLocks noGrp="1"/>
          </p:cNvSpPr>
          <p:nvPr>
            <p:ph type="body" sz="quarter" idx="1"/>
          </p:nvPr>
        </p:nvSpPr>
        <p:spPr>
          <a:prstGeom prst="rect">
            <a:avLst/>
          </a:prstGeom>
        </p:spPr>
        <p:txBody>
          <a:bodyPr/>
          <a:lstStyle>
            <a:lvl1pPr>
              <a:lnSpc>
                <a:spcPct val="125000"/>
              </a:lnSpc>
              <a:defRPr sz="2400">
                <a:latin typeface="Avenir Book"/>
                <a:ea typeface="Avenir Book"/>
                <a:cs typeface="Avenir Book"/>
                <a:sym typeface="Avenir Book"/>
              </a:defRPr>
            </a:lvl1pPr>
          </a:lstStyle>
          <a:p>
            <a:pPr lvl="0">
              <a:defRPr sz="1800"/>
            </a:pPr>
            <a:r>
              <a:rPr sz="2400"/>
              <a:t>this movement is largely problematic and it’s being hugely co-opted at the present moment </a:t>
            </a:r>
          </a:p>
        </p:txBody>
      </p:sp>
    </p:spTree>
    <p:extLst>
      <p:ext uri="{BB962C8B-B14F-4D97-AF65-F5344CB8AC3E}">
        <p14:creationId xmlns:p14="http://schemas.microsoft.com/office/powerpoint/2010/main" val="3966521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prstGeom prst="rect">
            <a:avLst/>
          </a:prstGeom>
        </p:spPr>
        <p:txBody>
          <a:bodyPr/>
          <a:lstStyle/>
          <a:p>
            <a:pPr lvl="0"/>
            <a:endParaRPr/>
          </a:p>
        </p:txBody>
      </p:sp>
      <p:sp>
        <p:nvSpPr>
          <p:cNvPr id="126" name="Shape 126"/>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2122682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prstGeom prst="rect">
            <a:avLst/>
          </a:prstGeom>
        </p:spPr>
        <p:txBody>
          <a:bodyPr/>
          <a:lstStyle/>
          <a:p>
            <a:pPr lvl="0"/>
            <a:endParaRPr/>
          </a:p>
        </p:txBody>
      </p:sp>
      <p:sp>
        <p:nvSpPr>
          <p:cNvPr id="132" name="Shape 132"/>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2456795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prstGeom prst="rect">
            <a:avLst/>
          </a:prstGeom>
        </p:spPr>
        <p:txBody>
          <a:bodyPr/>
          <a:lstStyle/>
          <a:p>
            <a:pPr lvl="0"/>
            <a:endParaRPr/>
          </a:p>
        </p:txBody>
      </p:sp>
      <p:sp>
        <p:nvSpPr>
          <p:cNvPr id="139" name="Shape 139"/>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2459086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43"/>
          <p:cNvSpPr>
            <a:spLocks noGrp="1" noRot="1" noChangeAspect="1"/>
          </p:cNvSpPr>
          <p:nvPr>
            <p:ph type="sldImg"/>
          </p:nvPr>
        </p:nvSpPr>
        <p:spPr>
          <a:prstGeom prst="rect">
            <a:avLst/>
          </a:prstGeom>
        </p:spPr>
        <p:txBody>
          <a:bodyPr/>
          <a:lstStyle/>
          <a:p>
            <a:pPr lvl="0"/>
            <a:endParaRPr/>
          </a:p>
        </p:txBody>
      </p:sp>
      <p:sp>
        <p:nvSpPr>
          <p:cNvPr id="44" name="Shape 44"/>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3902192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prstGeom prst="rect">
            <a:avLst/>
          </a:prstGeom>
        </p:spPr>
        <p:txBody>
          <a:bodyPr/>
          <a:lstStyle/>
          <a:p>
            <a:pPr lvl="0"/>
            <a:endParaRPr/>
          </a:p>
        </p:txBody>
      </p:sp>
      <p:sp>
        <p:nvSpPr>
          <p:cNvPr id="48" name="Shape 48"/>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513659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prstGeom prst="rect">
            <a:avLst/>
          </a:prstGeom>
        </p:spPr>
        <p:txBody>
          <a:bodyPr/>
          <a:lstStyle/>
          <a:p>
            <a:pPr lvl="0"/>
            <a:endParaRPr/>
          </a:p>
        </p:txBody>
      </p:sp>
      <p:sp>
        <p:nvSpPr>
          <p:cNvPr id="53" name="Shape 53"/>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2548012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prstGeom prst="rect">
            <a:avLst/>
          </a:prstGeom>
        </p:spPr>
        <p:txBody>
          <a:bodyPr/>
          <a:lstStyle/>
          <a:p>
            <a:pPr lvl="0"/>
            <a:endParaRPr/>
          </a:p>
        </p:txBody>
      </p:sp>
      <p:sp>
        <p:nvSpPr>
          <p:cNvPr id="57" name="Shape 57"/>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4053815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prstGeom prst="rect">
            <a:avLst/>
          </a:prstGeom>
        </p:spPr>
        <p:txBody>
          <a:bodyPr/>
          <a:lstStyle/>
          <a:p>
            <a:pPr lvl="0"/>
            <a:endParaRPr/>
          </a:p>
        </p:txBody>
      </p:sp>
      <p:sp>
        <p:nvSpPr>
          <p:cNvPr id="61" name="Shape 61"/>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1483198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prstGeom prst="rect">
            <a:avLst/>
          </a:prstGeom>
        </p:spPr>
        <p:txBody>
          <a:bodyPr/>
          <a:lstStyle/>
          <a:p>
            <a:pPr lvl="0"/>
            <a:endParaRPr/>
          </a:p>
        </p:txBody>
      </p:sp>
      <p:sp>
        <p:nvSpPr>
          <p:cNvPr id="61" name="Shape 61"/>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4166120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prstGeom prst="rect">
            <a:avLst/>
          </a:prstGeom>
        </p:spPr>
        <p:txBody>
          <a:bodyPr/>
          <a:lstStyle/>
          <a:p>
            <a:pPr lvl="0"/>
            <a:endParaRPr/>
          </a:p>
        </p:txBody>
      </p:sp>
      <p:sp>
        <p:nvSpPr>
          <p:cNvPr id="61" name="Shape 61"/>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3358204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prstGeom prst="rect">
            <a:avLst/>
          </a:prstGeom>
        </p:spPr>
        <p:txBody>
          <a:bodyPr/>
          <a:lstStyle/>
          <a:p>
            <a:pPr lvl="0"/>
            <a:endParaRPr/>
          </a:p>
        </p:txBody>
      </p:sp>
      <p:sp>
        <p:nvSpPr>
          <p:cNvPr id="73" name="Shape 73"/>
          <p:cNvSpPr>
            <a:spLocks noGrp="1"/>
          </p:cNvSpPr>
          <p:nvPr>
            <p:ph type="body" sz="quarter" idx="1"/>
          </p:nvPr>
        </p:nvSpPr>
        <p:spPr>
          <a:prstGeom prst="rect">
            <a:avLst/>
          </a:prstGeom>
        </p:spPr>
        <p:txBody>
          <a:bodyPr/>
          <a:lstStyle/>
          <a:p>
            <a:pPr lvl="0">
              <a:lnSpc>
                <a:spcPct val="125000"/>
              </a:lnSpc>
              <a:defRPr sz="1800"/>
            </a:pPr>
            <a:r>
              <a:rPr sz="2400">
                <a:latin typeface="Avenir Book"/>
                <a:ea typeface="Avenir Book"/>
                <a:cs typeface="Avenir Book"/>
                <a:sym typeface="Avenir Book"/>
              </a:rPr>
              <a:t>he played a huge role in remote control, induction motors, ac power, radio waves, xrays, wireless telecommunication, </a:t>
            </a:r>
          </a:p>
          <a:p>
            <a:pPr lvl="0">
              <a:lnSpc>
                <a:spcPct val="125000"/>
              </a:lnSpc>
              <a:defRPr sz="1800"/>
            </a:pPr>
            <a:r>
              <a:rPr sz="2400" u="sng">
                <a:latin typeface="Avenir Book"/>
                <a:ea typeface="Avenir Book"/>
                <a:cs typeface="Avenir Book"/>
                <a:sym typeface="Avenir Book"/>
                <a:hlinkClick r:id="rId3"/>
              </a:rPr>
              <a:t>http://theoatmeal.com/comics/tesla</a:t>
            </a:r>
            <a:r>
              <a:rPr sz="2400">
                <a:latin typeface="Avenir Book"/>
                <a:ea typeface="Avenir Book"/>
                <a:cs typeface="Avenir Book"/>
                <a:sym typeface="Avenir Book"/>
              </a:rPr>
              <a:t> </a:t>
            </a:r>
          </a:p>
          <a:p>
            <a:pPr lvl="0">
              <a:lnSpc>
                <a:spcPct val="125000"/>
              </a:lnSpc>
              <a:defRPr sz="1800"/>
            </a:pPr>
            <a:r>
              <a:rPr sz="2400">
                <a:latin typeface="Avenir Book"/>
                <a:ea typeface="Avenir Book"/>
                <a:cs typeface="Avenir Book"/>
                <a:sym typeface="Avenir Book"/>
              </a:rPr>
              <a:t>When wireless is perfectly applied the whole earth will be converted into a huge brain, which in fact it is, all things being particles of a real and rhythmic whole. We shall be able to communicate with one another instantly, irrespective of distance. Not only this, but through television and telephony we shall see and hear one another as perfectly as though we were face to face, despite intervening distances of thousands of miles; and the instruments through which we shall be able to do this will be amazingly simple compared with our present telephone. A man will be able to carry one in his vest pocket.</a:t>
            </a:r>
          </a:p>
          <a:p>
            <a:pPr lvl="0">
              <a:lnSpc>
                <a:spcPct val="125000"/>
              </a:lnSpc>
              <a:defRPr sz="1800"/>
            </a:pPr>
            <a:endParaRPr sz="2400">
              <a:latin typeface="Avenir Book"/>
              <a:ea typeface="Avenir Book"/>
              <a:cs typeface="Avenir Book"/>
              <a:sym typeface="Avenir Book"/>
            </a:endParaRPr>
          </a:p>
        </p:txBody>
      </p:sp>
    </p:spTree>
    <p:extLst>
      <p:ext uri="{BB962C8B-B14F-4D97-AF65-F5344CB8AC3E}">
        <p14:creationId xmlns:p14="http://schemas.microsoft.com/office/powerpoint/2010/main" val="323470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1270000" y="1638300"/>
            <a:ext cx="10464800" cy="33020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6" name="Shape 6"/>
          <p:cNvSpPr>
            <a:spLocks noGrp="1"/>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31" name="Shape 31"/>
          <p:cNvSpPr>
            <a:spLocks noGrp="1"/>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33" name="Shape 33"/>
          <p:cNvSpPr>
            <a:spLocks noGrp="1"/>
          </p:cNvSpPr>
          <p:nvPr>
            <p:ph type="title"/>
          </p:nvPr>
        </p:nvSpPr>
        <p:spPr>
          <a:xfrm>
            <a:off x="1270000" y="1638300"/>
            <a:ext cx="10464800" cy="33020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34" name="Shape 34"/>
          <p:cNvSpPr>
            <a:spLocks noGrp="1"/>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1270000" y="6718300"/>
            <a:ext cx="10464800" cy="1422400"/>
          </a:xfrm>
          <a:prstGeom prst="rect">
            <a:avLst/>
          </a:prstGeom>
        </p:spPr>
        <p:txBody>
          <a:bodyPr/>
          <a:lstStyle/>
          <a:p>
            <a:pPr lvl="0">
              <a:defRPr sz="1800">
                <a:solidFill>
                  <a:srgbClr val="000000"/>
                </a:solidFill>
              </a:defRPr>
            </a:pPr>
            <a:r>
              <a:rPr sz="8000">
                <a:solidFill>
                  <a:srgbClr val="FFFFFF"/>
                </a:solidFill>
              </a:rPr>
              <a:t>Title Text</a:t>
            </a:r>
          </a:p>
        </p:txBody>
      </p:sp>
      <p:sp>
        <p:nvSpPr>
          <p:cNvPr id="9" name="Shape 9"/>
          <p:cNvSpPr>
            <a:spLocks noGrp="1"/>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1270000" y="3225800"/>
            <a:ext cx="10464800" cy="3302000"/>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952500" y="635000"/>
            <a:ext cx="5334000" cy="3987800"/>
          </a:xfrm>
          <a:prstGeom prst="rect">
            <a:avLst/>
          </a:prstGeom>
        </p:spPr>
        <p:txBody>
          <a:bodyPr anchor="b"/>
          <a:lstStyle>
            <a:lvl1pPr>
              <a:defRPr sz="6000"/>
            </a:lvl1pPr>
          </a:lstStyle>
          <a:p>
            <a:pPr lvl="0">
              <a:defRPr sz="1800">
                <a:solidFill>
                  <a:srgbClr val="000000"/>
                </a:solidFill>
              </a:defRPr>
            </a:pPr>
            <a:r>
              <a:rPr sz="6000">
                <a:solidFill>
                  <a:srgbClr val="FFFFFF"/>
                </a:solidFill>
              </a:rPr>
              <a:t>Title Text</a:t>
            </a:r>
          </a:p>
        </p:txBody>
      </p:sp>
      <p:sp>
        <p:nvSpPr>
          <p:cNvPr id="14" name="Shape 14"/>
          <p:cNvSpPr>
            <a:spLocks noGrp="1"/>
          </p:cNvSpPr>
          <p:nvPr>
            <p:ph type="body"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p>
          <a:p>
            <a:pPr lvl="1">
              <a:defRPr sz="1800">
                <a:solidFill>
                  <a:srgbClr val="000000"/>
                </a:solidFill>
              </a:defRPr>
            </a:pPr>
            <a:r>
              <a:rPr sz="3200">
                <a:solidFill>
                  <a:srgbClr val="FFFFFF"/>
                </a:solidFill>
              </a:rPr>
              <a:t>Body Level Two</a:t>
            </a:r>
          </a:p>
          <a:p>
            <a:pPr lvl="2">
              <a:defRPr sz="1800">
                <a:solidFill>
                  <a:srgbClr val="000000"/>
                </a:solidFill>
              </a:defRPr>
            </a:pPr>
            <a:r>
              <a:rPr sz="3200">
                <a:solidFill>
                  <a:srgbClr val="FFFFFF"/>
                </a:solidFill>
              </a:rPr>
              <a:t>Body Level Three</a:t>
            </a:r>
          </a:p>
          <a:p>
            <a:pPr lvl="3">
              <a:defRPr sz="1800">
                <a:solidFill>
                  <a:srgbClr val="000000"/>
                </a:solidFill>
              </a:defRPr>
            </a:pPr>
            <a:r>
              <a:rPr sz="3200">
                <a:solidFill>
                  <a:srgbClr val="FFFFFF"/>
                </a:solidFill>
              </a:rPr>
              <a:t>Body Level Four</a:t>
            </a:r>
          </a:p>
          <a:p>
            <a:pPr lvl="4">
              <a:defRPr sz="1800">
                <a:solidFill>
                  <a:srgbClr val="000000"/>
                </a:solidFill>
              </a:defRPr>
            </a:pPr>
            <a:r>
              <a:rPr sz="3200">
                <a:solidFill>
                  <a:srgbClr val="FFFFFF"/>
                </a:solidFill>
              </a:rPr>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19" name="Shape 19"/>
          <p:cNvSpPr>
            <a:spLocks noGrp="1"/>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22" name="Shape 22"/>
          <p:cNvSpPr>
            <a:spLocks noGrp="1"/>
          </p:cNvSpPr>
          <p:nvPr>
            <p:ph type="body"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lvl="0">
              <a:defRPr sz="1800">
                <a:solidFill>
                  <a:srgbClr val="000000"/>
                </a:solidFill>
              </a:defRPr>
            </a:pPr>
            <a:r>
              <a:rPr sz="2800">
                <a:solidFill>
                  <a:srgbClr val="FFFFFF"/>
                </a:solidFill>
              </a:rPr>
              <a:t>Body Level One</a:t>
            </a:r>
          </a:p>
          <a:p>
            <a:pPr lvl="1">
              <a:defRPr sz="1800">
                <a:solidFill>
                  <a:srgbClr val="000000"/>
                </a:solidFill>
              </a:defRPr>
            </a:pPr>
            <a:r>
              <a:rPr sz="2800">
                <a:solidFill>
                  <a:srgbClr val="FFFFFF"/>
                </a:solidFill>
              </a:rPr>
              <a:t>Body Level Two</a:t>
            </a:r>
          </a:p>
          <a:p>
            <a:pPr lvl="2">
              <a:defRPr sz="1800">
                <a:solidFill>
                  <a:srgbClr val="000000"/>
                </a:solidFill>
              </a:defRPr>
            </a:pPr>
            <a:r>
              <a:rPr sz="2800">
                <a:solidFill>
                  <a:srgbClr val="FFFFFF"/>
                </a:solidFill>
              </a:rPr>
              <a:t>Body Level Three</a:t>
            </a:r>
          </a:p>
          <a:p>
            <a:pPr lvl="3">
              <a:defRPr sz="1800">
                <a:solidFill>
                  <a:srgbClr val="000000"/>
                </a:solidFill>
              </a:defRPr>
            </a:pPr>
            <a:r>
              <a:rPr sz="2800">
                <a:solidFill>
                  <a:srgbClr val="FFFFFF"/>
                </a:solidFill>
              </a:rPr>
              <a:t>Body Level Four</a:t>
            </a:r>
          </a:p>
          <a:p>
            <a:pPr lvl="4">
              <a:defRPr sz="1800">
                <a:solidFill>
                  <a:srgbClr val="000000"/>
                </a:solidFill>
              </a:defRPr>
            </a:pPr>
            <a:r>
              <a:rPr sz="2800">
                <a:solidFill>
                  <a:srgbClr val="FFFFFF"/>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952500" y="1270000"/>
            <a:ext cx="11099800" cy="7213600"/>
          </a:xfrm>
          <a:prstGeom prst="rect">
            <a:avLst/>
          </a:prstGeom>
        </p:spPr>
        <p:txBody>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8000">
                <a:solidFill>
                  <a:srgbClr val="FFFFFF"/>
                </a:solidFill>
              </a:rPr>
              <a:t>Title Text</a:t>
            </a:r>
          </a:p>
        </p:txBody>
      </p:sp>
      <p:sp>
        <p:nvSpPr>
          <p:cNvPr id="3" name="Shape 3"/>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solidFill>
                  <a:srgbClr val="000000"/>
                </a:solidFill>
              </a:defRPr>
            </a:pPr>
            <a:r>
              <a:rPr sz="3800">
                <a:solidFill>
                  <a:srgbClr val="FFFFFF"/>
                </a:solidFill>
              </a:rPr>
              <a:t>Body Level One</a:t>
            </a:r>
          </a:p>
          <a:p>
            <a:pPr lvl="1">
              <a:defRPr sz="1800">
                <a:solidFill>
                  <a:srgbClr val="000000"/>
                </a:solidFill>
              </a:defRPr>
            </a:pPr>
            <a:r>
              <a:rPr sz="3800">
                <a:solidFill>
                  <a:srgbClr val="FFFFFF"/>
                </a:solidFill>
              </a:rPr>
              <a:t>Body Level Two</a:t>
            </a:r>
          </a:p>
          <a:p>
            <a:pPr lvl="2">
              <a:defRPr sz="1800">
                <a:solidFill>
                  <a:srgbClr val="000000"/>
                </a:solidFill>
              </a:defRPr>
            </a:pPr>
            <a:r>
              <a:rPr sz="3800">
                <a:solidFill>
                  <a:srgbClr val="FFFFFF"/>
                </a:solidFill>
              </a:rPr>
              <a:t>Body Level Three</a:t>
            </a:r>
          </a:p>
          <a:p>
            <a:pPr lvl="3">
              <a:defRPr sz="1800">
                <a:solidFill>
                  <a:srgbClr val="000000"/>
                </a:solidFill>
              </a:defRPr>
            </a:pPr>
            <a:r>
              <a:rPr sz="3800">
                <a:solidFill>
                  <a:srgbClr val="FFFFFF"/>
                </a:solidFill>
              </a:rPr>
              <a:t>Body Level Four</a:t>
            </a:r>
          </a:p>
          <a:p>
            <a:pPr lvl="4">
              <a:defRPr sz="1800">
                <a:solidFill>
                  <a:srgbClr val="000000"/>
                </a:solidFill>
              </a:defRPr>
            </a:pPr>
            <a:r>
              <a:rPr sz="38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algn="ctr" defTabSz="584200">
        <a:defRPr sz="8000">
          <a:solidFill>
            <a:srgbClr val="FFFFFF"/>
          </a:solidFill>
          <a:latin typeface="+mn-lt"/>
          <a:ea typeface="+mn-ea"/>
          <a:cs typeface="+mn-cs"/>
          <a:sym typeface="Helvetica Light"/>
        </a:defRPr>
      </a:lvl1pPr>
      <a:lvl2pPr indent="228600" algn="ctr" defTabSz="584200">
        <a:defRPr sz="8000">
          <a:solidFill>
            <a:srgbClr val="FFFFFF"/>
          </a:solidFill>
          <a:latin typeface="+mn-lt"/>
          <a:ea typeface="+mn-ea"/>
          <a:cs typeface="+mn-cs"/>
          <a:sym typeface="Helvetica Light"/>
        </a:defRPr>
      </a:lvl2pPr>
      <a:lvl3pPr indent="457200" algn="ctr" defTabSz="584200">
        <a:defRPr sz="8000">
          <a:solidFill>
            <a:srgbClr val="FFFFFF"/>
          </a:solidFill>
          <a:latin typeface="+mn-lt"/>
          <a:ea typeface="+mn-ea"/>
          <a:cs typeface="+mn-cs"/>
          <a:sym typeface="Helvetica Light"/>
        </a:defRPr>
      </a:lvl3pPr>
      <a:lvl4pPr indent="685800" algn="ctr" defTabSz="584200">
        <a:defRPr sz="8000">
          <a:solidFill>
            <a:srgbClr val="FFFFFF"/>
          </a:solidFill>
          <a:latin typeface="+mn-lt"/>
          <a:ea typeface="+mn-ea"/>
          <a:cs typeface="+mn-cs"/>
          <a:sym typeface="Helvetica Light"/>
        </a:defRPr>
      </a:lvl4pPr>
      <a:lvl5pPr indent="914400" algn="ctr" defTabSz="584200">
        <a:defRPr sz="8000">
          <a:solidFill>
            <a:srgbClr val="FFFFFF"/>
          </a:solidFill>
          <a:latin typeface="+mn-lt"/>
          <a:ea typeface="+mn-ea"/>
          <a:cs typeface="+mn-cs"/>
          <a:sym typeface="Helvetica Light"/>
        </a:defRPr>
      </a:lvl5pPr>
      <a:lvl6pPr indent="1143000" algn="ctr" defTabSz="584200">
        <a:defRPr sz="8000">
          <a:solidFill>
            <a:srgbClr val="FFFFFF"/>
          </a:solidFill>
          <a:latin typeface="+mn-lt"/>
          <a:ea typeface="+mn-ea"/>
          <a:cs typeface="+mn-cs"/>
          <a:sym typeface="Helvetica Light"/>
        </a:defRPr>
      </a:lvl6pPr>
      <a:lvl7pPr indent="1371600" algn="ctr" defTabSz="584200">
        <a:defRPr sz="8000">
          <a:solidFill>
            <a:srgbClr val="FFFFFF"/>
          </a:solidFill>
          <a:latin typeface="+mn-lt"/>
          <a:ea typeface="+mn-ea"/>
          <a:cs typeface="+mn-cs"/>
          <a:sym typeface="Helvetica Light"/>
        </a:defRPr>
      </a:lvl7pPr>
      <a:lvl8pPr indent="1600200" algn="ctr" defTabSz="584200">
        <a:defRPr sz="8000">
          <a:solidFill>
            <a:srgbClr val="FFFFFF"/>
          </a:solidFill>
          <a:latin typeface="+mn-lt"/>
          <a:ea typeface="+mn-ea"/>
          <a:cs typeface="+mn-cs"/>
          <a:sym typeface="Helvetica Light"/>
        </a:defRPr>
      </a:lvl8pPr>
      <a:lvl9pPr indent="1828800" algn="ctr" defTabSz="584200">
        <a:defRPr sz="8000">
          <a:solidFill>
            <a:srgbClr val="FFFFFF"/>
          </a:solidFill>
          <a:latin typeface="+mn-lt"/>
          <a:ea typeface="+mn-ea"/>
          <a:cs typeface="+mn-cs"/>
          <a:sym typeface="Helvetica Light"/>
        </a:defRPr>
      </a:lvl9pPr>
    </p:titleStyle>
    <p:bodyStyle>
      <a:lvl1pPr marL="444500" indent="-444500" defTabSz="584200">
        <a:spcBef>
          <a:spcPts val="4200"/>
        </a:spcBef>
        <a:buSzPct val="75000"/>
        <a:buChar char="•"/>
        <a:defRPr sz="3800">
          <a:solidFill>
            <a:srgbClr val="FFFFFF"/>
          </a:solidFill>
          <a:latin typeface="+mn-lt"/>
          <a:ea typeface="+mn-ea"/>
          <a:cs typeface="+mn-cs"/>
          <a:sym typeface="Helvetica Light"/>
        </a:defRPr>
      </a:lvl1pPr>
      <a:lvl2pPr marL="889000" indent="-444500" defTabSz="584200">
        <a:spcBef>
          <a:spcPts val="4200"/>
        </a:spcBef>
        <a:buSzPct val="75000"/>
        <a:buChar char="•"/>
        <a:defRPr sz="3800">
          <a:solidFill>
            <a:srgbClr val="FFFFFF"/>
          </a:solidFill>
          <a:latin typeface="+mn-lt"/>
          <a:ea typeface="+mn-ea"/>
          <a:cs typeface="+mn-cs"/>
          <a:sym typeface="Helvetica Light"/>
        </a:defRPr>
      </a:lvl2pPr>
      <a:lvl3pPr marL="1333500" indent="-444500" defTabSz="584200">
        <a:spcBef>
          <a:spcPts val="4200"/>
        </a:spcBef>
        <a:buSzPct val="75000"/>
        <a:buChar char="•"/>
        <a:defRPr sz="3800">
          <a:solidFill>
            <a:srgbClr val="FFFFFF"/>
          </a:solidFill>
          <a:latin typeface="+mn-lt"/>
          <a:ea typeface="+mn-ea"/>
          <a:cs typeface="+mn-cs"/>
          <a:sym typeface="Helvetica Light"/>
        </a:defRPr>
      </a:lvl3pPr>
      <a:lvl4pPr marL="1778000" indent="-444500" defTabSz="584200">
        <a:spcBef>
          <a:spcPts val="4200"/>
        </a:spcBef>
        <a:buSzPct val="75000"/>
        <a:buChar char="•"/>
        <a:defRPr sz="3800">
          <a:solidFill>
            <a:srgbClr val="FFFFFF"/>
          </a:solidFill>
          <a:latin typeface="+mn-lt"/>
          <a:ea typeface="+mn-ea"/>
          <a:cs typeface="+mn-cs"/>
          <a:sym typeface="Helvetica Light"/>
        </a:defRPr>
      </a:lvl4pPr>
      <a:lvl5pPr marL="2222500" indent="-444500" defTabSz="584200">
        <a:spcBef>
          <a:spcPts val="4200"/>
        </a:spcBef>
        <a:buSzPct val="75000"/>
        <a:buChar char="•"/>
        <a:defRPr sz="3800">
          <a:solidFill>
            <a:srgbClr val="FFFFFF"/>
          </a:solidFill>
          <a:latin typeface="+mn-lt"/>
          <a:ea typeface="+mn-ea"/>
          <a:cs typeface="+mn-cs"/>
          <a:sym typeface="Helvetica Light"/>
        </a:defRPr>
      </a:lvl5pPr>
      <a:lvl6pPr marL="2667000" indent="-444500" defTabSz="584200">
        <a:spcBef>
          <a:spcPts val="4200"/>
        </a:spcBef>
        <a:buSzPct val="75000"/>
        <a:buChar char="•"/>
        <a:defRPr sz="3800">
          <a:solidFill>
            <a:srgbClr val="FFFFFF"/>
          </a:solidFill>
          <a:latin typeface="+mn-lt"/>
          <a:ea typeface="+mn-ea"/>
          <a:cs typeface="+mn-cs"/>
          <a:sym typeface="Helvetica Light"/>
        </a:defRPr>
      </a:lvl6pPr>
      <a:lvl7pPr marL="3111500" indent="-444500" defTabSz="584200">
        <a:spcBef>
          <a:spcPts val="4200"/>
        </a:spcBef>
        <a:buSzPct val="75000"/>
        <a:buChar char="•"/>
        <a:defRPr sz="3800">
          <a:solidFill>
            <a:srgbClr val="FFFFFF"/>
          </a:solidFill>
          <a:latin typeface="+mn-lt"/>
          <a:ea typeface="+mn-ea"/>
          <a:cs typeface="+mn-cs"/>
          <a:sym typeface="Helvetica Light"/>
        </a:defRPr>
      </a:lvl7pPr>
      <a:lvl8pPr marL="3556000" indent="-444500" defTabSz="584200">
        <a:spcBef>
          <a:spcPts val="4200"/>
        </a:spcBef>
        <a:buSzPct val="75000"/>
        <a:buChar char="•"/>
        <a:defRPr sz="3800">
          <a:solidFill>
            <a:srgbClr val="FFFFFF"/>
          </a:solidFill>
          <a:latin typeface="+mn-lt"/>
          <a:ea typeface="+mn-ea"/>
          <a:cs typeface="+mn-cs"/>
          <a:sym typeface="Helvetica Light"/>
        </a:defRPr>
      </a:lvl8pPr>
      <a:lvl9pPr marL="4000500" indent="-444500" defTabSz="584200">
        <a:spcBef>
          <a:spcPts val="4200"/>
        </a:spcBef>
        <a:buSzPct val="75000"/>
        <a:buChar char="•"/>
        <a:defRPr sz="3800">
          <a:solidFill>
            <a:srgbClr val="FFFFFF"/>
          </a:solidFill>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jpeg"/><Relationship Id="rId5" Type="http://schemas.openxmlformats.org/officeDocument/2006/relationships/image" Target="../media/image16.gif"/><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25.tif"/><Relationship Id="rId3" Type="http://schemas.openxmlformats.org/officeDocument/2006/relationships/image" Target="../media/image20.tif"/><Relationship Id="rId7" Type="http://schemas.openxmlformats.org/officeDocument/2006/relationships/image" Target="../media/image24.ti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23.tif"/><Relationship Id="rId5" Type="http://schemas.openxmlformats.org/officeDocument/2006/relationships/image" Target="../media/image22.png"/><Relationship Id="rId4" Type="http://schemas.openxmlformats.org/officeDocument/2006/relationships/image" Target="../media/image21.t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gif"/><Relationship Id="rId1" Type="http://schemas.microsoft.com/office/2007/relationships/media" Target="../media/media1.gif"/><Relationship Id="rId5" Type="http://schemas.openxmlformats.org/officeDocument/2006/relationships/image" Target="../media/image28.png"/><Relationship Id="rId4"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hyperlink" Target="https://www.youtube.com/watch?v=OtKf9C0s6p8#t=30"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hyperlink" Target="http://www.ladyada.net/learn/arduino/lesson4.html"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forum.arduino.cc/"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p:cNvSpPr>
          <p:nvPr>
            <p:ph type="title"/>
          </p:nvPr>
        </p:nvSpPr>
        <p:spPr>
          <a:xfrm>
            <a:off x="952500" y="4003825"/>
            <a:ext cx="11099800" cy="2159001"/>
          </a:xfrm>
          <a:prstGeom prst="rect">
            <a:avLst/>
          </a:prstGeom>
        </p:spPr>
        <p:txBody>
          <a:bodyPr/>
          <a:lstStyle/>
          <a:p>
            <a:pPr lvl="0" defTabSz="432308">
              <a:defRPr sz="1800">
                <a:solidFill>
                  <a:srgbClr val="000000"/>
                </a:solidFill>
              </a:defRPr>
            </a:pPr>
            <a:r>
              <a:rPr sz="5920">
                <a:solidFill>
                  <a:srgbClr val="FFFFFF"/>
                </a:solidFill>
                <a:latin typeface="Open Sans"/>
                <a:ea typeface="Open Sans"/>
                <a:cs typeface="Open Sans"/>
                <a:sym typeface="Open Sans"/>
              </a:rPr>
              <a:t>PHYSICAL COMPUTING</a:t>
            </a:r>
          </a:p>
          <a:p>
            <a:pPr lvl="0" defTabSz="432308">
              <a:defRPr sz="1800">
                <a:solidFill>
                  <a:srgbClr val="000000"/>
                </a:solidFill>
              </a:defRPr>
            </a:pPr>
            <a:r>
              <a:rPr sz="5920">
                <a:solidFill>
                  <a:srgbClr val="FF2D79"/>
                </a:solidFill>
                <a:latin typeface="Open Sans Extrabold"/>
                <a:ea typeface="Open Sans Extrabold"/>
                <a:cs typeface="Open Sans Extrabold"/>
                <a:sym typeface="Open Sans Extrabold"/>
              </a:rPr>
              <a:t>WEEK 02</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 name="Shape 75"/>
          <p:cNvSpPr>
            <a:spLocks noGrp="1"/>
          </p:cNvSpPr>
          <p:nvPr>
            <p:ph type="title"/>
          </p:nvPr>
        </p:nvSpPr>
        <p:spPr>
          <a:xfrm>
            <a:off x="560727" y="3934076"/>
            <a:ext cx="6587405" cy="1885448"/>
          </a:xfrm>
          <a:prstGeom prst="rect">
            <a:avLst/>
          </a:prstGeom>
        </p:spPr>
        <p:txBody>
          <a:bodyPr/>
          <a:lstStyle/>
          <a:p>
            <a:pPr lvl="0" algn="l" defTabSz="496570">
              <a:defRPr sz="1800">
                <a:solidFill>
                  <a:srgbClr val="000000"/>
                </a:solidFill>
              </a:defRPr>
            </a:pPr>
            <a:r>
              <a:rPr sz="2550">
                <a:solidFill>
                  <a:srgbClr val="FF2D79"/>
                </a:solidFill>
                <a:latin typeface="Open Sans Extrabold"/>
                <a:ea typeface="Open Sans Extrabold"/>
                <a:cs typeface="Open Sans Extrabold"/>
                <a:sym typeface="Open Sans Extrabold"/>
              </a:rPr>
              <a:t>THE PUSH BUTTON</a:t>
            </a:r>
          </a:p>
          <a:p>
            <a:pPr lvl="0" algn="l" defTabSz="496570">
              <a:defRPr sz="1800">
                <a:solidFill>
                  <a:srgbClr val="000000"/>
                </a:solidFill>
              </a:defRPr>
            </a:pPr>
            <a:r>
              <a:rPr sz="2550">
                <a:solidFill>
                  <a:srgbClr val="53585F"/>
                </a:solidFill>
                <a:latin typeface="Open Sans"/>
                <a:ea typeface="Open Sans"/>
                <a:cs typeface="Open Sans"/>
                <a:sym typeface="Open Sans"/>
              </a:rPr>
              <a:t>a single pushbutton may close</a:t>
            </a:r>
          </a:p>
          <a:p>
            <a:pPr lvl="0" algn="l" defTabSz="496570">
              <a:defRPr sz="1800">
                <a:solidFill>
                  <a:srgbClr val="000000"/>
                </a:solidFill>
              </a:defRPr>
            </a:pPr>
            <a:r>
              <a:rPr sz="2550">
                <a:solidFill>
                  <a:srgbClr val="53585F"/>
                </a:solidFill>
                <a:latin typeface="Open Sans"/>
                <a:ea typeface="Open Sans"/>
                <a:cs typeface="Open Sans"/>
                <a:sym typeface="Open Sans"/>
              </a:rPr>
              <a:t>or open two separate pairs of contacts</a:t>
            </a:r>
          </a:p>
        </p:txBody>
      </p:sp>
      <p:pic>
        <p:nvPicPr>
          <p:cNvPr id="76" name="Screen Shot 2015-11-16 at 6.19.43 AM.png"/>
          <p:cNvPicPr/>
          <p:nvPr/>
        </p:nvPicPr>
        <p:blipFill>
          <a:blip r:embed="rId2">
            <a:extLst/>
          </a:blip>
          <a:stretch>
            <a:fillRect/>
          </a:stretch>
        </p:blipFill>
        <p:spPr>
          <a:xfrm>
            <a:off x="7593649" y="1131883"/>
            <a:ext cx="3695701" cy="3124201"/>
          </a:xfrm>
          <a:prstGeom prst="rect">
            <a:avLst/>
          </a:prstGeom>
          <a:ln w="12700">
            <a:miter lim="400000"/>
          </a:ln>
        </p:spPr>
      </p:pic>
      <p:pic>
        <p:nvPicPr>
          <p:cNvPr id="77" name="pasted-image.png"/>
          <p:cNvPicPr/>
          <p:nvPr/>
        </p:nvPicPr>
        <p:blipFill>
          <a:blip r:embed="rId3">
            <a:extLst/>
          </a:blip>
          <a:stretch>
            <a:fillRect/>
          </a:stretch>
        </p:blipFill>
        <p:spPr>
          <a:xfrm>
            <a:off x="6633533" y="5107317"/>
            <a:ext cx="5615933" cy="426656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Shape 79"/>
          <p:cNvSpPr>
            <a:spLocks noGrp="1"/>
          </p:cNvSpPr>
          <p:nvPr>
            <p:ph type="title"/>
          </p:nvPr>
        </p:nvSpPr>
        <p:spPr>
          <a:xfrm>
            <a:off x="422574" y="1792705"/>
            <a:ext cx="6587405" cy="1885448"/>
          </a:xfrm>
          <a:prstGeom prst="rect">
            <a:avLst/>
          </a:prstGeom>
        </p:spPr>
        <p:txBody>
          <a:bodyPr/>
          <a:lstStyle/>
          <a:p>
            <a:pPr lvl="0" algn="l" defTabSz="245363">
              <a:defRPr sz="1800">
                <a:solidFill>
                  <a:srgbClr val="000000"/>
                </a:solidFill>
              </a:defRPr>
            </a:pPr>
            <a:r>
              <a:rPr sz="3359">
                <a:solidFill>
                  <a:srgbClr val="7C6C6A"/>
                </a:solidFill>
                <a:latin typeface="Open Sans"/>
                <a:ea typeface="Open Sans"/>
                <a:cs typeface="Open Sans"/>
                <a:sym typeface="Open Sans"/>
              </a:rPr>
              <a:t>Current flows down the </a:t>
            </a:r>
          </a:p>
          <a:p>
            <a:pPr lvl="0" algn="l" defTabSz="245363">
              <a:defRPr sz="1800">
                <a:solidFill>
                  <a:srgbClr val="000000"/>
                </a:solidFill>
              </a:defRPr>
            </a:pPr>
            <a:r>
              <a:rPr sz="3359">
                <a:solidFill>
                  <a:srgbClr val="FF2D79"/>
                </a:solidFill>
                <a:latin typeface="Open Sans Extrabold"/>
                <a:ea typeface="Open Sans Extrabold"/>
                <a:cs typeface="Open Sans Extrabold"/>
                <a:sym typeface="Open Sans Extrabold"/>
              </a:rPr>
              <a:t>path of least resistance </a:t>
            </a:r>
          </a:p>
        </p:txBody>
      </p:sp>
      <p:pic>
        <p:nvPicPr>
          <p:cNvPr id="80" name="pullupdown.png"/>
          <p:cNvPicPr/>
          <p:nvPr/>
        </p:nvPicPr>
        <p:blipFill>
          <a:blip r:embed="rId2">
            <a:extLst/>
          </a:blip>
          <a:stretch>
            <a:fillRect/>
          </a:stretch>
        </p:blipFill>
        <p:spPr>
          <a:xfrm>
            <a:off x="6796682" y="700533"/>
            <a:ext cx="6045201" cy="8648701"/>
          </a:xfrm>
          <a:prstGeom prst="rect">
            <a:avLst/>
          </a:prstGeom>
          <a:ln w="12700">
            <a:solidFill>
              <a:srgbClr val="F3F7F5"/>
            </a:solidFill>
            <a:miter lim="400000"/>
          </a:ln>
        </p:spPr>
      </p:pic>
      <p:pic>
        <p:nvPicPr>
          <p:cNvPr id="81" name="pasted-image.png"/>
          <p:cNvPicPr/>
          <p:nvPr/>
        </p:nvPicPr>
        <p:blipFill>
          <a:blip r:embed="rId3">
            <a:extLst/>
          </a:blip>
          <a:stretch>
            <a:fillRect/>
          </a:stretch>
        </p:blipFill>
        <p:spPr>
          <a:xfrm>
            <a:off x="363476" y="3560029"/>
            <a:ext cx="6705601" cy="57531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 name="Shape 83"/>
          <p:cNvSpPr>
            <a:spLocks noGrp="1"/>
          </p:cNvSpPr>
          <p:nvPr>
            <p:ph type="title"/>
          </p:nvPr>
        </p:nvSpPr>
        <p:spPr>
          <a:xfrm>
            <a:off x="317596" y="303684"/>
            <a:ext cx="7126108" cy="1408983"/>
          </a:xfrm>
          <a:prstGeom prst="rect">
            <a:avLst/>
          </a:prstGeom>
        </p:spPr>
        <p:txBody>
          <a:bodyPr>
            <a:normAutofit fontScale="90000"/>
          </a:bodyPr>
          <a:lstStyle>
            <a:lvl1pPr algn="l" defTabSz="356362">
              <a:defRPr sz="4880" b="1">
                <a:solidFill>
                  <a:srgbClr val="FF2D79"/>
                </a:solidFill>
                <a:latin typeface="Inconsolata"/>
                <a:ea typeface="Inconsolata"/>
                <a:cs typeface="Inconsolata"/>
                <a:sym typeface="Inconsolata"/>
              </a:defRPr>
            </a:lvl1pPr>
          </a:lstStyle>
          <a:p>
            <a:pPr lvl="0">
              <a:defRPr sz="1800" b="0">
                <a:solidFill>
                  <a:srgbClr val="000000"/>
                </a:solidFill>
              </a:defRPr>
            </a:pPr>
            <a:r>
              <a:rPr sz="4880" b="1" dirty="0" err="1">
                <a:solidFill>
                  <a:srgbClr val="FF2D79"/>
                </a:solidFill>
              </a:rPr>
              <a:t>digitalRead</a:t>
            </a:r>
            <a:r>
              <a:rPr sz="4880" b="1" dirty="0">
                <a:solidFill>
                  <a:srgbClr val="FF2D79"/>
                </a:solidFill>
              </a:rPr>
              <a:t>(</a:t>
            </a:r>
            <a:r>
              <a:rPr sz="4880" b="1" dirty="0" err="1">
                <a:solidFill>
                  <a:srgbClr val="FF2D79"/>
                </a:solidFill>
              </a:rPr>
              <a:t>pinNumber</a:t>
            </a:r>
            <a:r>
              <a:rPr sz="4880" b="1" dirty="0">
                <a:solidFill>
                  <a:srgbClr val="FF2D79"/>
                </a:solidFill>
              </a:rPr>
              <a:t>)</a:t>
            </a:r>
          </a:p>
        </p:txBody>
      </p:sp>
      <p:sp>
        <p:nvSpPr>
          <p:cNvPr id="84" name="Shape 84"/>
          <p:cNvSpPr/>
          <p:nvPr/>
        </p:nvSpPr>
        <p:spPr>
          <a:xfrm>
            <a:off x="419759" y="1917592"/>
            <a:ext cx="5239132" cy="1016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a:defRPr sz="1800">
                <a:solidFill>
                  <a:srgbClr val="000000"/>
                </a:solidFill>
              </a:defRPr>
            </a:pPr>
            <a:r>
              <a:rPr sz="3000" dirty="0" smtClean="0">
                <a:solidFill>
                  <a:srgbClr val="53585F"/>
                </a:solidFill>
              </a:rPr>
              <a:t>se </a:t>
            </a:r>
            <a:r>
              <a:rPr sz="3000" dirty="0">
                <a:solidFill>
                  <a:srgbClr val="53585F"/>
                </a:solidFill>
              </a:rPr>
              <a:t>this function to measure </a:t>
            </a:r>
          </a:p>
          <a:p>
            <a:pPr lvl="0" algn="l">
              <a:defRPr sz="1800">
                <a:solidFill>
                  <a:srgbClr val="000000"/>
                </a:solidFill>
              </a:defRPr>
            </a:pPr>
            <a:r>
              <a:rPr sz="3000" dirty="0">
                <a:solidFill>
                  <a:srgbClr val="53585F"/>
                </a:solidFill>
              </a:rPr>
              <a:t>a closed (or open) connection</a:t>
            </a:r>
          </a:p>
        </p:txBody>
      </p:sp>
      <p:pic>
        <p:nvPicPr>
          <p:cNvPr id="85" name="pasted-image.png"/>
          <p:cNvPicPr/>
          <p:nvPr/>
        </p:nvPicPr>
        <p:blipFill>
          <a:blip r:embed="rId2">
            <a:extLst/>
          </a:blip>
          <a:stretch>
            <a:fillRect/>
          </a:stretch>
        </p:blipFill>
        <p:spPr>
          <a:xfrm>
            <a:off x="163154" y="3422955"/>
            <a:ext cx="6705601" cy="5753101"/>
          </a:xfrm>
          <a:prstGeom prst="rect">
            <a:avLst/>
          </a:prstGeom>
          <a:ln w="12700">
            <a:miter lim="400000"/>
          </a:ln>
        </p:spPr>
      </p:pic>
      <p:pic>
        <p:nvPicPr>
          <p:cNvPr id="86" name="pullupdown.png"/>
          <p:cNvPicPr/>
          <p:nvPr/>
        </p:nvPicPr>
        <p:blipFill>
          <a:blip r:embed="rId3">
            <a:extLst/>
          </a:blip>
          <a:stretch>
            <a:fillRect/>
          </a:stretch>
        </p:blipFill>
        <p:spPr>
          <a:xfrm>
            <a:off x="6796682" y="700533"/>
            <a:ext cx="6045201" cy="86487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 name="Shape 88"/>
          <p:cNvSpPr>
            <a:spLocks noGrp="1"/>
          </p:cNvSpPr>
          <p:nvPr>
            <p:ph type="title"/>
          </p:nvPr>
        </p:nvSpPr>
        <p:spPr>
          <a:xfrm>
            <a:off x="422574" y="1792705"/>
            <a:ext cx="6587405" cy="1885448"/>
          </a:xfrm>
          <a:prstGeom prst="rect">
            <a:avLst/>
          </a:prstGeom>
        </p:spPr>
        <p:txBody>
          <a:bodyPr/>
          <a:lstStyle/>
          <a:p>
            <a:pPr lvl="0" algn="l" defTabSz="350520">
              <a:defRPr sz="1800">
                <a:solidFill>
                  <a:srgbClr val="000000"/>
                </a:solidFill>
              </a:defRPr>
            </a:pPr>
            <a:r>
              <a:rPr sz="4800">
                <a:solidFill>
                  <a:srgbClr val="FF2D79"/>
                </a:solidFill>
                <a:latin typeface="Open Sans Extrabold"/>
                <a:ea typeface="Open Sans Extrabold"/>
                <a:cs typeface="Open Sans Extrabold"/>
                <a:sym typeface="Open Sans Extrabold"/>
              </a:rPr>
              <a:t>THE POTENTIOMETER</a:t>
            </a:r>
            <a:endParaRPr>
              <a:solidFill>
                <a:srgbClr val="FF2D79"/>
              </a:solidFill>
              <a:latin typeface="Open Sans Extrabold"/>
              <a:ea typeface="Open Sans Extrabold"/>
              <a:cs typeface="Open Sans Extrabold"/>
              <a:sym typeface="Open Sans Extrabold"/>
            </a:endParaRPr>
          </a:p>
          <a:p>
            <a:pPr lvl="0" algn="l" defTabSz="350520">
              <a:defRPr sz="1800">
                <a:solidFill>
                  <a:srgbClr val="000000"/>
                </a:solidFill>
              </a:defRPr>
            </a:pPr>
            <a:r>
              <a:rPr>
                <a:solidFill>
                  <a:srgbClr val="7C6C6A"/>
                </a:solidFill>
                <a:latin typeface="Open Sans"/>
                <a:ea typeface="Open Sans"/>
                <a:cs typeface="Open Sans"/>
                <a:sym typeface="Open Sans"/>
              </a:rPr>
              <a:t>A variable resistor </a:t>
            </a:r>
          </a:p>
        </p:txBody>
      </p:sp>
      <p:pic>
        <p:nvPicPr>
          <p:cNvPr id="89" name="potentiometer_bb.png"/>
          <p:cNvPicPr/>
          <p:nvPr/>
        </p:nvPicPr>
        <p:blipFill>
          <a:blip r:embed="rId2">
            <a:extLst/>
          </a:blip>
          <a:stretch>
            <a:fillRect/>
          </a:stretch>
        </p:blipFill>
        <p:spPr>
          <a:xfrm>
            <a:off x="374800" y="4666916"/>
            <a:ext cx="7364944" cy="4192354"/>
          </a:xfrm>
          <a:prstGeom prst="rect">
            <a:avLst/>
          </a:prstGeom>
          <a:ln w="12700">
            <a:miter lim="400000"/>
          </a:ln>
        </p:spPr>
      </p:pic>
      <p:pic>
        <p:nvPicPr>
          <p:cNvPr id="90" name="pasted-image.gif"/>
          <p:cNvPicPr/>
          <p:nvPr/>
        </p:nvPicPr>
        <p:blipFill>
          <a:blip r:embed="rId3">
            <a:extLst/>
          </a:blip>
          <a:stretch>
            <a:fillRect/>
          </a:stretch>
        </p:blipFill>
        <p:spPr>
          <a:xfrm>
            <a:off x="7804034" y="1555725"/>
            <a:ext cx="4735281" cy="3240457"/>
          </a:xfrm>
          <a:prstGeom prst="rect">
            <a:avLst/>
          </a:prstGeom>
          <a:ln w="12700">
            <a:miter lim="400000"/>
          </a:ln>
        </p:spPr>
      </p:pic>
      <p:pic>
        <p:nvPicPr>
          <p:cNvPr id="91" name="pasted-image.gif"/>
          <p:cNvPicPr/>
          <p:nvPr/>
        </p:nvPicPr>
        <p:blipFill>
          <a:blip r:embed="rId4">
            <a:extLst/>
          </a:blip>
          <a:stretch>
            <a:fillRect/>
          </a:stretch>
        </p:blipFill>
        <p:spPr>
          <a:xfrm>
            <a:off x="8514324" y="5662634"/>
            <a:ext cx="3314701" cy="3149601"/>
          </a:xfrm>
          <a:prstGeom prst="rect">
            <a:avLst/>
          </a:prstGeom>
          <a:ln w="12700">
            <a:miter lim="400000"/>
          </a:ln>
        </p:spPr>
      </p:pic>
      <p:pic>
        <p:nvPicPr>
          <p:cNvPr id="92" name="pasted-image.gif"/>
          <p:cNvPicPr/>
          <p:nvPr/>
        </p:nvPicPr>
        <p:blipFill>
          <a:blip r:embed="rId5">
            <a:extLst/>
          </a:blip>
          <a:stretch>
            <a:fillRect/>
          </a:stretch>
        </p:blipFill>
        <p:spPr>
          <a:xfrm>
            <a:off x="5725721" y="4693909"/>
            <a:ext cx="1130301" cy="838201"/>
          </a:xfrm>
          <a:prstGeom prst="rect">
            <a:avLst/>
          </a:prstGeom>
          <a:ln w="12700">
            <a:miter lim="400000"/>
          </a:ln>
        </p:spPr>
      </p:pic>
      <p:pic>
        <p:nvPicPr>
          <p:cNvPr id="93" name="pasted-image.jpg"/>
          <p:cNvPicPr/>
          <p:nvPr/>
        </p:nvPicPr>
        <p:blipFill>
          <a:blip r:embed="rId6">
            <a:extLst/>
          </a:blip>
          <a:stretch>
            <a:fillRect/>
          </a:stretch>
        </p:blipFill>
        <p:spPr>
          <a:xfrm>
            <a:off x="2590835" y="510363"/>
            <a:ext cx="3919700" cy="1646274"/>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 name="Shape 95"/>
          <p:cNvSpPr>
            <a:spLocks noGrp="1"/>
          </p:cNvSpPr>
          <p:nvPr>
            <p:ph type="title"/>
          </p:nvPr>
        </p:nvSpPr>
        <p:spPr>
          <a:xfrm>
            <a:off x="799302" y="4293199"/>
            <a:ext cx="10919417" cy="2159001"/>
          </a:xfrm>
          <a:prstGeom prst="rect">
            <a:avLst/>
          </a:prstGeom>
        </p:spPr>
        <p:txBody>
          <a:bodyPr/>
          <a:lstStyle/>
          <a:p>
            <a:pPr lvl="0" algn="l" defTabSz="233679">
              <a:defRPr sz="1800">
                <a:solidFill>
                  <a:srgbClr val="000000"/>
                </a:solidFill>
              </a:defRPr>
            </a:pPr>
            <a:r>
              <a:rPr sz="3200">
                <a:solidFill>
                  <a:srgbClr val="7C6C6A"/>
                </a:solidFill>
                <a:latin typeface="Open Sans"/>
                <a:ea typeface="Open Sans"/>
                <a:cs typeface="Open Sans"/>
                <a:sym typeface="Open Sans"/>
              </a:rPr>
              <a:t>ALL YOU NEED IS A WAY TO MEASURE THAT CHANGE</a:t>
            </a:r>
          </a:p>
          <a:p>
            <a:pPr lvl="0" algn="l" defTabSz="233679">
              <a:defRPr sz="1800">
                <a:solidFill>
                  <a:srgbClr val="000000"/>
                </a:solidFill>
              </a:defRPr>
            </a:pPr>
            <a:r>
              <a:rPr sz="3200">
                <a:solidFill>
                  <a:srgbClr val="FF2D79"/>
                </a:solidFill>
                <a:latin typeface="Open Sans Extrabold"/>
                <a:ea typeface="Open Sans Extrabold"/>
                <a:cs typeface="Open Sans Extrabold"/>
                <a:sym typeface="Open Sans Extrabold"/>
              </a:rPr>
              <a:t>AND THAT’S WHAT YOU CAN DO WITH A MICRO CONTROLLER. </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7" name="potentiometer_bb.png"/>
          <p:cNvPicPr/>
          <p:nvPr/>
        </p:nvPicPr>
        <p:blipFill>
          <a:blip r:embed="rId2">
            <a:extLst/>
          </a:blip>
          <a:stretch>
            <a:fillRect/>
          </a:stretch>
        </p:blipFill>
        <p:spPr>
          <a:xfrm>
            <a:off x="374800" y="4920916"/>
            <a:ext cx="7364944" cy="4192353"/>
          </a:xfrm>
          <a:prstGeom prst="rect">
            <a:avLst/>
          </a:prstGeom>
          <a:ln w="12700">
            <a:miter lim="400000"/>
          </a:ln>
        </p:spPr>
      </p:pic>
      <p:pic>
        <p:nvPicPr>
          <p:cNvPr id="98" name="pasted-image.gif"/>
          <p:cNvPicPr/>
          <p:nvPr/>
        </p:nvPicPr>
        <p:blipFill>
          <a:blip r:embed="rId3">
            <a:extLst/>
          </a:blip>
          <a:stretch>
            <a:fillRect/>
          </a:stretch>
        </p:blipFill>
        <p:spPr>
          <a:xfrm>
            <a:off x="7804034" y="1555725"/>
            <a:ext cx="4735281" cy="3240457"/>
          </a:xfrm>
          <a:prstGeom prst="rect">
            <a:avLst/>
          </a:prstGeom>
          <a:ln w="12700">
            <a:miter lim="400000"/>
          </a:ln>
        </p:spPr>
      </p:pic>
      <p:pic>
        <p:nvPicPr>
          <p:cNvPr id="99" name="pasted-image.gif"/>
          <p:cNvPicPr/>
          <p:nvPr/>
        </p:nvPicPr>
        <p:blipFill>
          <a:blip r:embed="rId4">
            <a:extLst/>
          </a:blip>
          <a:stretch>
            <a:fillRect/>
          </a:stretch>
        </p:blipFill>
        <p:spPr>
          <a:xfrm>
            <a:off x="8514324" y="5662634"/>
            <a:ext cx="3314701" cy="3149601"/>
          </a:xfrm>
          <a:prstGeom prst="rect">
            <a:avLst/>
          </a:prstGeom>
          <a:ln w="12700">
            <a:miter lim="400000"/>
          </a:ln>
        </p:spPr>
      </p:pic>
      <p:pic>
        <p:nvPicPr>
          <p:cNvPr id="100" name="pasted-image.jpg"/>
          <p:cNvPicPr/>
          <p:nvPr/>
        </p:nvPicPr>
        <p:blipFill>
          <a:blip r:embed="rId5">
            <a:extLst/>
          </a:blip>
          <a:stretch>
            <a:fillRect/>
          </a:stretch>
        </p:blipFill>
        <p:spPr>
          <a:xfrm>
            <a:off x="2590836" y="510363"/>
            <a:ext cx="3919699" cy="1646274"/>
          </a:xfrm>
          <a:prstGeom prst="rect">
            <a:avLst/>
          </a:prstGeom>
          <a:ln w="12700">
            <a:miter lim="400000"/>
          </a:ln>
        </p:spPr>
      </p:pic>
      <p:sp>
        <p:nvSpPr>
          <p:cNvPr id="101" name="Shape 101"/>
          <p:cNvSpPr>
            <a:spLocks noGrp="1"/>
          </p:cNvSpPr>
          <p:nvPr>
            <p:ph type="title"/>
          </p:nvPr>
        </p:nvSpPr>
        <p:spPr>
          <a:xfrm>
            <a:off x="343397" y="2715890"/>
            <a:ext cx="7126108" cy="1408983"/>
          </a:xfrm>
          <a:prstGeom prst="rect">
            <a:avLst/>
          </a:prstGeom>
        </p:spPr>
        <p:txBody>
          <a:bodyPr/>
          <a:lstStyle>
            <a:lvl1pPr algn="l" defTabSz="356362">
              <a:defRPr sz="4880" b="1">
                <a:solidFill>
                  <a:srgbClr val="FF2D79"/>
                </a:solidFill>
                <a:latin typeface="Inconsolata"/>
                <a:ea typeface="Inconsolata"/>
                <a:cs typeface="Inconsolata"/>
                <a:sym typeface="Inconsolata"/>
              </a:defRPr>
            </a:lvl1pPr>
          </a:lstStyle>
          <a:p>
            <a:pPr lvl="0">
              <a:defRPr sz="1800" b="0">
                <a:solidFill>
                  <a:srgbClr val="000000"/>
                </a:solidFill>
              </a:defRPr>
            </a:pPr>
            <a:r>
              <a:rPr sz="4880" b="1" dirty="0" err="1">
                <a:solidFill>
                  <a:srgbClr val="FF2D79"/>
                </a:solidFill>
              </a:rPr>
              <a:t>analogRead</a:t>
            </a:r>
            <a:r>
              <a:rPr sz="4880" b="1" dirty="0">
                <a:solidFill>
                  <a:srgbClr val="FF2D79"/>
                </a:solidFill>
              </a:rPr>
              <a:t>(</a:t>
            </a:r>
            <a:r>
              <a:rPr sz="4880" b="1" dirty="0" err="1">
                <a:solidFill>
                  <a:srgbClr val="FF2D79"/>
                </a:solidFill>
              </a:rPr>
              <a:t>pinNumber</a:t>
            </a:r>
            <a:r>
              <a:rPr sz="4880" b="1" dirty="0">
                <a:solidFill>
                  <a:srgbClr val="FF2D79"/>
                </a:solidFill>
              </a:rPr>
              <a:t>)</a:t>
            </a:r>
          </a:p>
        </p:txBody>
      </p:sp>
      <p:sp>
        <p:nvSpPr>
          <p:cNvPr id="102" name="Shape 102"/>
          <p:cNvSpPr/>
          <p:nvPr/>
        </p:nvSpPr>
        <p:spPr>
          <a:xfrm>
            <a:off x="343397" y="3845473"/>
            <a:ext cx="6750178" cy="558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3000">
                <a:solidFill>
                  <a:srgbClr val="53585F"/>
                </a:solidFill>
              </a:defRPr>
            </a:lvl1pPr>
          </a:lstStyle>
          <a:p>
            <a:pPr lvl="0">
              <a:defRPr sz="1800">
                <a:solidFill>
                  <a:srgbClr val="000000"/>
                </a:solidFill>
              </a:defRPr>
            </a:pPr>
            <a:r>
              <a:rPr sz="3000">
                <a:solidFill>
                  <a:srgbClr val="53585F"/>
                </a:solidFill>
              </a:rPr>
              <a:t>use this function to measure resistance</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4" name="Shape 104"/>
          <p:cNvSpPr>
            <a:spLocks noGrp="1"/>
          </p:cNvSpPr>
          <p:nvPr>
            <p:ph type="title"/>
          </p:nvPr>
        </p:nvSpPr>
        <p:spPr>
          <a:xfrm>
            <a:off x="422574" y="1792705"/>
            <a:ext cx="6587405" cy="1885448"/>
          </a:xfrm>
          <a:prstGeom prst="rect">
            <a:avLst/>
          </a:prstGeom>
        </p:spPr>
        <p:txBody>
          <a:bodyPr/>
          <a:lstStyle/>
          <a:p>
            <a:pPr lvl="0" algn="l" defTabSz="549148">
              <a:defRPr sz="1800">
                <a:solidFill>
                  <a:srgbClr val="000000"/>
                </a:solidFill>
              </a:defRPr>
            </a:pPr>
            <a:r>
              <a:rPr sz="7519">
                <a:solidFill>
                  <a:srgbClr val="FF2D79"/>
                </a:solidFill>
                <a:latin typeface="Open Sans Extrabold"/>
                <a:ea typeface="Open Sans Extrabold"/>
                <a:cs typeface="Open Sans Extrabold"/>
                <a:sym typeface="Open Sans Extrabold"/>
              </a:rPr>
              <a:t>THE SLIDER </a:t>
            </a:r>
            <a:endParaRPr sz="2820">
              <a:solidFill>
                <a:srgbClr val="FF2D79"/>
              </a:solidFill>
              <a:latin typeface="Open Sans Extrabold"/>
              <a:ea typeface="Open Sans Extrabold"/>
              <a:cs typeface="Open Sans Extrabold"/>
              <a:sym typeface="Open Sans Extrabold"/>
            </a:endParaRPr>
          </a:p>
          <a:p>
            <a:pPr lvl="0" algn="l" defTabSz="549148">
              <a:defRPr sz="1800">
                <a:solidFill>
                  <a:srgbClr val="000000"/>
                </a:solidFill>
              </a:defRPr>
            </a:pPr>
            <a:r>
              <a:rPr sz="2820">
                <a:solidFill>
                  <a:srgbClr val="7C6C6A"/>
                </a:solidFill>
                <a:latin typeface="Open Sans"/>
                <a:ea typeface="Open Sans"/>
                <a:cs typeface="Open Sans"/>
                <a:sym typeface="Open Sans"/>
              </a:rPr>
              <a:t>A sideways potentiometer </a:t>
            </a:r>
          </a:p>
        </p:txBody>
      </p:sp>
      <p:pic>
        <p:nvPicPr>
          <p:cNvPr id="105" name="pasted-image.jpg"/>
          <p:cNvPicPr/>
          <p:nvPr/>
        </p:nvPicPr>
        <p:blipFill>
          <a:blip r:embed="rId2">
            <a:extLst/>
          </a:blip>
          <a:stretch>
            <a:fillRect/>
          </a:stretch>
        </p:blipFill>
        <p:spPr>
          <a:xfrm>
            <a:off x="6079756" y="117160"/>
            <a:ext cx="5485213" cy="5485213"/>
          </a:xfrm>
          <a:prstGeom prst="rect">
            <a:avLst/>
          </a:prstGeom>
          <a:ln w="12700">
            <a:miter lim="400000"/>
          </a:ln>
        </p:spPr>
      </p:pic>
      <p:pic>
        <p:nvPicPr>
          <p:cNvPr id="106" name="pasted-image.jpg"/>
          <p:cNvPicPr/>
          <p:nvPr/>
        </p:nvPicPr>
        <p:blipFill>
          <a:blip r:embed="rId3">
            <a:extLst/>
          </a:blip>
          <a:stretch>
            <a:fillRect/>
          </a:stretch>
        </p:blipFill>
        <p:spPr>
          <a:xfrm>
            <a:off x="1606550" y="4723914"/>
            <a:ext cx="9791700" cy="41910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p:cNvSpPr>
          <p:nvPr>
            <p:ph type="title"/>
          </p:nvPr>
        </p:nvSpPr>
        <p:spPr>
          <a:xfrm>
            <a:off x="413688" y="-145469"/>
            <a:ext cx="12177424" cy="2932320"/>
          </a:xfrm>
          <a:prstGeom prst="rect">
            <a:avLst/>
          </a:prstGeom>
        </p:spPr>
        <p:txBody>
          <a:bodyPr/>
          <a:lstStyle>
            <a:lvl1pPr>
              <a:defRPr b="1">
                <a:latin typeface="Helvetica"/>
                <a:ea typeface="Helvetica"/>
                <a:cs typeface="Helvetica"/>
                <a:sym typeface="Helvetica"/>
              </a:defRPr>
            </a:lvl1pPr>
          </a:lstStyle>
          <a:p>
            <a:pPr lvl="0">
              <a:defRPr sz="1800" b="0">
                <a:solidFill>
                  <a:srgbClr val="000000"/>
                </a:solidFill>
              </a:defRPr>
            </a:pPr>
            <a:r>
              <a:rPr sz="8000" b="1">
                <a:solidFill>
                  <a:srgbClr val="FFFFFF"/>
                </a:solidFill>
              </a:rPr>
              <a:t>There are many different kinds of sensors</a:t>
            </a:r>
          </a:p>
        </p:txBody>
      </p:sp>
      <p:pic>
        <p:nvPicPr>
          <p:cNvPr id="109" name="pasted-image.tif"/>
          <p:cNvPicPr/>
          <p:nvPr/>
        </p:nvPicPr>
        <p:blipFill>
          <a:blip r:embed="rId3">
            <a:extLst/>
          </a:blip>
          <a:stretch>
            <a:fillRect/>
          </a:stretch>
        </p:blipFill>
        <p:spPr>
          <a:xfrm>
            <a:off x="1134367" y="3395464"/>
            <a:ext cx="3632201" cy="2235201"/>
          </a:xfrm>
          <a:prstGeom prst="rect">
            <a:avLst/>
          </a:prstGeom>
          <a:ln w="12700">
            <a:miter lim="400000"/>
          </a:ln>
        </p:spPr>
      </p:pic>
      <p:sp>
        <p:nvSpPr>
          <p:cNvPr id="110" name="Shape 110"/>
          <p:cNvSpPr/>
          <p:nvPr/>
        </p:nvSpPr>
        <p:spPr>
          <a:xfrm>
            <a:off x="2673477" y="5755927"/>
            <a:ext cx="368047"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3600">
                <a:solidFill>
                  <a:srgbClr val="FFFFFF"/>
                </a:solidFill>
              </a:rPr>
              <a:t>ir</a:t>
            </a:r>
          </a:p>
        </p:txBody>
      </p:sp>
      <p:pic>
        <p:nvPicPr>
          <p:cNvPr id="111" name="pasted-image.tif"/>
          <p:cNvPicPr/>
          <p:nvPr/>
        </p:nvPicPr>
        <p:blipFill>
          <a:blip r:embed="rId4">
            <a:extLst/>
          </a:blip>
          <a:stretch>
            <a:fillRect/>
          </a:stretch>
        </p:blipFill>
        <p:spPr>
          <a:xfrm>
            <a:off x="5480285" y="3287210"/>
            <a:ext cx="2366381" cy="2366380"/>
          </a:xfrm>
          <a:prstGeom prst="rect">
            <a:avLst/>
          </a:prstGeom>
          <a:ln w="12700">
            <a:miter lim="400000"/>
          </a:ln>
        </p:spPr>
      </p:pic>
      <p:sp>
        <p:nvSpPr>
          <p:cNvPr id="112" name="Shape 112"/>
          <p:cNvSpPr/>
          <p:nvPr/>
        </p:nvSpPr>
        <p:spPr>
          <a:xfrm>
            <a:off x="6013424" y="5755927"/>
            <a:ext cx="97795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3600">
                <a:solidFill>
                  <a:srgbClr val="FFFFFF"/>
                </a:solidFill>
              </a:rPr>
              <a:t>light</a:t>
            </a:r>
          </a:p>
        </p:txBody>
      </p:sp>
      <p:pic>
        <p:nvPicPr>
          <p:cNvPr id="113" name="pasted-image.png"/>
          <p:cNvPicPr/>
          <p:nvPr/>
        </p:nvPicPr>
        <p:blipFill>
          <a:blip r:embed="rId5">
            <a:extLst/>
          </a:blip>
          <a:stretch>
            <a:fillRect/>
          </a:stretch>
        </p:blipFill>
        <p:spPr>
          <a:xfrm>
            <a:off x="8670032" y="3302000"/>
            <a:ext cx="2366380" cy="2336801"/>
          </a:xfrm>
          <a:prstGeom prst="rect">
            <a:avLst/>
          </a:prstGeom>
          <a:ln w="12700">
            <a:miter lim="400000"/>
          </a:ln>
        </p:spPr>
      </p:pic>
      <p:sp>
        <p:nvSpPr>
          <p:cNvPr id="114" name="Shape 114"/>
          <p:cNvSpPr/>
          <p:nvPr/>
        </p:nvSpPr>
        <p:spPr>
          <a:xfrm>
            <a:off x="8085686" y="5755927"/>
            <a:ext cx="353507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3600">
                <a:solidFill>
                  <a:srgbClr val="FFFFFF"/>
                </a:solidFill>
              </a:rPr>
              <a:t>sonar (proximity)</a:t>
            </a:r>
          </a:p>
        </p:txBody>
      </p:sp>
      <p:pic>
        <p:nvPicPr>
          <p:cNvPr id="115" name="pasted-image.tif"/>
          <p:cNvPicPr/>
          <p:nvPr/>
        </p:nvPicPr>
        <p:blipFill>
          <a:blip r:embed="rId6">
            <a:extLst/>
          </a:blip>
          <a:stretch>
            <a:fillRect/>
          </a:stretch>
        </p:blipFill>
        <p:spPr>
          <a:xfrm>
            <a:off x="1111250" y="6528891"/>
            <a:ext cx="3492500" cy="2336801"/>
          </a:xfrm>
          <a:prstGeom prst="rect">
            <a:avLst/>
          </a:prstGeom>
          <a:ln w="12700">
            <a:miter lim="400000"/>
          </a:ln>
        </p:spPr>
      </p:pic>
      <p:sp>
        <p:nvSpPr>
          <p:cNvPr id="116" name="Shape 116"/>
          <p:cNvSpPr/>
          <p:nvPr/>
        </p:nvSpPr>
        <p:spPr>
          <a:xfrm>
            <a:off x="2165070" y="8911232"/>
            <a:ext cx="1384860"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3600">
                <a:solidFill>
                  <a:srgbClr val="FFFFFF"/>
                </a:solidFill>
              </a:rPr>
              <a:t>sound</a:t>
            </a:r>
          </a:p>
        </p:txBody>
      </p:sp>
      <p:pic>
        <p:nvPicPr>
          <p:cNvPr id="117" name="pasted-image.tif"/>
          <p:cNvPicPr/>
          <p:nvPr/>
        </p:nvPicPr>
        <p:blipFill>
          <a:blip r:embed="rId7">
            <a:extLst/>
          </a:blip>
          <a:stretch>
            <a:fillRect/>
          </a:stretch>
        </p:blipFill>
        <p:spPr>
          <a:xfrm>
            <a:off x="5290791" y="6474240"/>
            <a:ext cx="2366381" cy="2366381"/>
          </a:xfrm>
          <a:prstGeom prst="rect">
            <a:avLst/>
          </a:prstGeom>
          <a:ln w="12700">
            <a:miter lim="400000"/>
          </a:ln>
        </p:spPr>
      </p:pic>
      <p:sp>
        <p:nvSpPr>
          <p:cNvPr id="118" name="Shape 118"/>
          <p:cNvSpPr/>
          <p:nvPr/>
        </p:nvSpPr>
        <p:spPr>
          <a:xfrm>
            <a:off x="5873292" y="8911232"/>
            <a:ext cx="1258216"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3600">
                <a:solidFill>
                  <a:srgbClr val="FFFFFF"/>
                </a:solidFill>
              </a:rPr>
              <a:t>touch</a:t>
            </a:r>
          </a:p>
        </p:txBody>
      </p:sp>
      <p:sp>
        <p:nvSpPr>
          <p:cNvPr id="119" name="Shape 119"/>
          <p:cNvSpPr/>
          <p:nvPr/>
        </p:nvSpPr>
        <p:spPr>
          <a:xfrm>
            <a:off x="9454870" y="8911232"/>
            <a:ext cx="1181406"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3600">
                <a:solidFill>
                  <a:srgbClr val="FFFFFF"/>
                </a:solidFill>
              </a:rPr>
              <a:t>bend</a:t>
            </a:r>
          </a:p>
        </p:txBody>
      </p:sp>
      <p:pic>
        <p:nvPicPr>
          <p:cNvPr id="120" name="pasted-image.tif"/>
          <p:cNvPicPr/>
          <p:nvPr/>
        </p:nvPicPr>
        <p:blipFill>
          <a:blip r:embed="rId8">
            <a:extLst/>
          </a:blip>
          <a:stretch>
            <a:fillRect/>
          </a:stretch>
        </p:blipFill>
        <p:spPr>
          <a:xfrm>
            <a:off x="8344212" y="6566991"/>
            <a:ext cx="3018019" cy="22606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p:cNvSpPr>
          <p:nvPr>
            <p:ph type="title"/>
          </p:nvPr>
        </p:nvSpPr>
        <p:spPr>
          <a:xfrm>
            <a:off x="952500" y="4003825"/>
            <a:ext cx="11099800" cy="2159001"/>
          </a:xfrm>
          <a:prstGeom prst="rect">
            <a:avLst/>
          </a:prstGeom>
        </p:spPr>
        <p:txBody>
          <a:bodyPr/>
          <a:lstStyle/>
          <a:p>
            <a:pPr lvl="0" defTabSz="432308">
              <a:defRPr sz="1800">
                <a:solidFill>
                  <a:srgbClr val="000000"/>
                </a:solidFill>
              </a:defRPr>
            </a:pPr>
            <a:r>
              <a:rPr sz="5920">
                <a:solidFill>
                  <a:srgbClr val="FFFFFF"/>
                </a:solidFill>
                <a:latin typeface="Open Sans"/>
                <a:ea typeface="Open Sans"/>
                <a:cs typeface="Open Sans"/>
                <a:sym typeface="Open Sans"/>
              </a:rPr>
              <a:t>mostly they change</a:t>
            </a:r>
          </a:p>
          <a:p>
            <a:pPr lvl="0" defTabSz="432308">
              <a:defRPr sz="1800">
                <a:solidFill>
                  <a:srgbClr val="000000"/>
                </a:solidFill>
              </a:defRPr>
            </a:pPr>
            <a:r>
              <a:rPr sz="5920">
                <a:solidFill>
                  <a:srgbClr val="FF2D79"/>
                </a:solidFill>
                <a:latin typeface="Open Sans Extrabold"/>
                <a:ea typeface="Open Sans Extrabold"/>
                <a:cs typeface="Open Sans Extrabold"/>
                <a:sym typeface="Open Sans Extrabold"/>
              </a:rPr>
              <a:t>resistance in some way</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 name="Shape 88"/>
          <p:cNvSpPr>
            <a:spLocks noGrp="1"/>
          </p:cNvSpPr>
          <p:nvPr>
            <p:ph type="title"/>
          </p:nvPr>
        </p:nvSpPr>
        <p:spPr>
          <a:xfrm>
            <a:off x="422573" y="1023777"/>
            <a:ext cx="6587405" cy="1885448"/>
          </a:xfrm>
          <a:prstGeom prst="rect">
            <a:avLst/>
          </a:prstGeom>
        </p:spPr>
        <p:txBody>
          <a:bodyPr/>
          <a:lstStyle/>
          <a:p>
            <a:pPr lvl="0" algn="l" defTabSz="350520">
              <a:defRPr sz="1800">
                <a:solidFill>
                  <a:srgbClr val="000000"/>
                </a:solidFill>
              </a:defRPr>
            </a:pPr>
            <a:r>
              <a:rPr sz="4800" dirty="0">
                <a:solidFill>
                  <a:srgbClr val="FF2D79"/>
                </a:solidFill>
                <a:latin typeface="Open Sans Extrabold"/>
                <a:ea typeface="Open Sans Extrabold"/>
                <a:cs typeface="Open Sans Extrabold"/>
                <a:sym typeface="Open Sans Extrabold"/>
              </a:rPr>
              <a:t>THE </a:t>
            </a:r>
            <a:r>
              <a:rPr lang="en-US" sz="4800" dirty="0" smtClean="0">
                <a:solidFill>
                  <a:srgbClr val="FF2D79"/>
                </a:solidFill>
                <a:latin typeface="Open Sans Extrabold"/>
                <a:ea typeface="Open Sans Extrabold"/>
                <a:cs typeface="Open Sans Extrabold"/>
                <a:sym typeface="Open Sans Extrabold"/>
              </a:rPr>
              <a:t>LDR</a:t>
            </a:r>
            <a:endParaRPr dirty="0">
              <a:solidFill>
                <a:srgbClr val="FF2D79"/>
              </a:solidFill>
              <a:latin typeface="Open Sans Extrabold"/>
              <a:ea typeface="Open Sans Extrabold"/>
              <a:cs typeface="Open Sans Extrabold"/>
              <a:sym typeface="Open Sans Extrabold"/>
            </a:endParaRPr>
          </a:p>
          <a:p>
            <a:pPr lvl="0" algn="l" defTabSz="350520">
              <a:defRPr sz="1800">
                <a:solidFill>
                  <a:srgbClr val="000000"/>
                </a:solidFill>
              </a:defRPr>
            </a:pPr>
            <a:r>
              <a:rPr dirty="0">
                <a:solidFill>
                  <a:srgbClr val="7C6C6A"/>
                </a:solidFill>
                <a:latin typeface="Open Sans"/>
                <a:ea typeface="Open Sans"/>
                <a:cs typeface="Open Sans"/>
                <a:sym typeface="Open Sans"/>
              </a:rPr>
              <a:t>A variable resistor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111" y="3464502"/>
            <a:ext cx="1543050" cy="30670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72" y="2909225"/>
            <a:ext cx="8842415" cy="5299593"/>
          </a:xfrm>
          <a:prstGeom prst="rect">
            <a:avLst/>
          </a:prstGeom>
        </p:spPr>
      </p:pic>
    </p:spTree>
    <p:extLst>
      <p:ext uri="{BB962C8B-B14F-4D97-AF65-F5344CB8AC3E}">
        <p14:creationId xmlns:p14="http://schemas.microsoft.com/office/powerpoint/2010/main" val="31069087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p:cNvSpPr>
          <p:nvPr>
            <p:ph type="title"/>
          </p:nvPr>
        </p:nvSpPr>
        <p:spPr>
          <a:xfrm>
            <a:off x="952500" y="4003825"/>
            <a:ext cx="11099800" cy="2159001"/>
          </a:xfrm>
          <a:prstGeom prst="rect">
            <a:avLst/>
          </a:prstGeom>
        </p:spPr>
        <p:txBody>
          <a:bodyPr/>
          <a:lstStyle/>
          <a:p>
            <a:pPr lvl="0" defTabSz="432308">
              <a:defRPr sz="1800">
                <a:solidFill>
                  <a:srgbClr val="000000"/>
                </a:solidFill>
              </a:defRPr>
            </a:pPr>
            <a:r>
              <a:rPr sz="5920">
                <a:solidFill>
                  <a:srgbClr val="FFFFFF"/>
                </a:solidFill>
                <a:latin typeface="Open Sans"/>
                <a:ea typeface="Open Sans"/>
                <a:cs typeface="Open Sans"/>
                <a:sym typeface="Open Sans"/>
              </a:rPr>
              <a:t>a word about</a:t>
            </a:r>
          </a:p>
          <a:p>
            <a:pPr lvl="0" defTabSz="432308">
              <a:defRPr sz="1800">
                <a:solidFill>
                  <a:srgbClr val="000000"/>
                </a:solidFill>
              </a:defRPr>
            </a:pPr>
            <a:r>
              <a:rPr sz="5920">
                <a:solidFill>
                  <a:srgbClr val="FF2D79"/>
                </a:solidFill>
                <a:latin typeface="Open Sans Extrabold"/>
                <a:ea typeface="Open Sans Extrabold"/>
                <a:cs typeface="Open Sans Extrabold"/>
                <a:sym typeface="Open Sans Extrabold"/>
              </a:rPr>
              <a:t>TESTING AND DEBUGGING</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xfrm>
            <a:off x="952499" y="1451125"/>
            <a:ext cx="11099801" cy="2159001"/>
          </a:xfrm>
          <a:prstGeom prst="rect">
            <a:avLst/>
          </a:prstGeom>
        </p:spPr>
        <p:txBody>
          <a:bodyPr/>
          <a:lstStyle>
            <a:lvl1pPr defTabSz="432308">
              <a:defRPr sz="5920">
                <a:latin typeface="Open Sans"/>
                <a:ea typeface="Open Sans"/>
                <a:cs typeface="Open Sans"/>
                <a:sym typeface="Open Sans"/>
              </a:defRPr>
            </a:lvl1pPr>
          </a:lstStyle>
          <a:p>
            <a:pPr lvl="0">
              <a:defRPr sz="1800">
                <a:solidFill>
                  <a:srgbClr val="000000"/>
                </a:solidFill>
              </a:defRPr>
            </a:pPr>
            <a:r>
              <a:rPr sz="5920">
                <a:solidFill>
                  <a:srgbClr val="FFFFFF"/>
                </a:solidFill>
              </a:rPr>
              <a:t>Some examples of sensors in the world</a:t>
            </a:r>
          </a:p>
        </p:txBody>
      </p:sp>
      <p:pic>
        <p:nvPicPr>
          <p:cNvPr id="129" name="giphy.gif"/>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3327400" y="4073425"/>
            <a:ext cx="6350000" cy="3568701"/>
          </a:xfrm>
          <a:prstGeom prst="rect">
            <a:avLst/>
          </a:prstGeom>
        </p:spPr>
      </p:pic>
      <p:sp>
        <p:nvSpPr>
          <p:cNvPr id="130" name="Shape 130"/>
          <p:cNvSpPr/>
          <p:nvPr/>
        </p:nvSpPr>
        <p:spPr>
          <a:xfrm>
            <a:off x="3421100" y="8105425"/>
            <a:ext cx="6162600"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3600">
                <a:solidFill>
                  <a:srgbClr val="FFFFFF"/>
                </a:solidFill>
              </a:rPr>
              <a:t>https://vimeo.com/105146759</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0" fill="hold"/>
                                        <p:tgtEl>
                                          <p:spTgt spid="1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Screen Shot 2015-11-15 at 10.00.32 PM.png"/>
          <p:cNvPicPr/>
          <p:nvPr/>
        </p:nvPicPr>
        <p:blipFill>
          <a:blip r:embed="rId3">
            <a:extLst/>
          </a:blip>
          <a:stretch>
            <a:fillRect/>
          </a:stretch>
        </p:blipFill>
        <p:spPr>
          <a:xfrm>
            <a:off x="5795813" y="1718816"/>
            <a:ext cx="8001001" cy="4025901"/>
          </a:xfrm>
          <a:prstGeom prst="rect">
            <a:avLst/>
          </a:prstGeom>
          <a:ln w="12700">
            <a:miter lim="400000"/>
          </a:ln>
        </p:spPr>
      </p:pic>
      <p:sp>
        <p:nvSpPr>
          <p:cNvPr id="135" name="Shape 135"/>
          <p:cNvSpPr>
            <a:spLocks noGrp="1"/>
          </p:cNvSpPr>
          <p:nvPr>
            <p:ph type="title"/>
          </p:nvPr>
        </p:nvSpPr>
        <p:spPr>
          <a:xfrm>
            <a:off x="952499" y="-98275"/>
            <a:ext cx="11099801" cy="2159001"/>
          </a:xfrm>
          <a:prstGeom prst="rect">
            <a:avLst/>
          </a:prstGeom>
        </p:spPr>
        <p:txBody>
          <a:bodyPr/>
          <a:lstStyle>
            <a:lvl1pPr>
              <a:defRPr>
                <a:latin typeface="Open Sans"/>
                <a:ea typeface="Open Sans"/>
                <a:cs typeface="Open Sans"/>
                <a:sym typeface="Open Sans"/>
              </a:defRPr>
            </a:lvl1pPr>
          </a:lstStyle>
          <a:p>
            <a:pPr lvl="0">
              <a:defRPr sz="1800">
                <a:solidFill>
                  <a:srgbClr val="000000"/>
                </a:solidFill>
              </a:defRPr>
            </a:pPr>
            <a:r>
              <a:rPr sz="8000">
                <a:solidFill>
                  <a:srgbClr val="FFFFFF"/>
                </a:solidFill>
              </a:rPr>
              <a:t>Interaction breakdown:</a:t>
            </a:r>
          </a:p>
        </p:txBody>
      </p:sp>
      <p:sp>
        <p:nvSpPr>
          <p:cNvPr id="136" name="Shape 136"/>
          <p:cNvSpPr/>
          <p:nvPr/>
        </p:nvSpPr>
        <p:spPr>
          <a:xfrm>
            <a:off x="858386" y="6027902"/>
            <a:ext cx="11288027" cy="305724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a:defRPr sz="1800">
                <a:solidFill>
                  <a:srgbClr val="000000"/>
                </a:solidFill>
              </a:defRPr>
            </a:pPr>
            <a:r>
              <a:rPr sz="3600" dirty="0">
                <a:solidFill>
                  <a:srgbClr val="FFFFFF"/>
                </a:solidFill>
              </a:rPr>
              <a:t>When the dancer bends her arm, </a:t>
            </a:r>
            <a:endParaRPr lang="en-US" sz="3600" dirty="0" smtClean="0">
              <a:solidFill>
                <a:srgbClr val="FFFFFF"/>
              </a:solidFill>
            </a:endParaRPr>
          </a:p>
          <a:p>
            <a:pPr lvl="0" algn="l">
              <a:defRPr sz="1800">
                <a:solidFill>
                  <a:srgbClr val="000000"/>
                </a:solidFill>
              </a:defRPr>
            </a:pPr>
            <a:r>
              <a:rPr sz="3600" dirty="0" smtClean="0">
                <a:solidFill>
                  <a:srgbClr val="FFFFFF"/>
                </a:solidFill>
              </a:rPr>
              <a:t>trigger </a:t>
            </a:r>
            <a:r>
              <a:rPr sz="3600" dirty="0">
                <a:solidFill>
                  <a:srgbClr val="FFFFFF"/>
                </a:solidFill>
              </a:rPr>
              <a:t>a motor to hit the instrument with a mallet. </a:t>
            </a:r>
          </a:p>
          <a:p>
            <a:pPr lvl="0">
              <a:defRPr sz="1800">
                <a:solidFill>
                  <a:srgbClr val="000000"/>
                </a:solidFill>
              </a:defRPr>
            </a:pPr>
            <a:r>
              <a:rPr sz="2400" u="sng" dirty="0">
                <a:solidFill>
                  <a:srgbClr val="FFFFFF"/>
                </a:solidFill>
                <a:hlinkClick r:id="rId4"/>
              </a:rPr>
              <a:t>https://www.youtube.com/watch?v=OtKf9C0s6p8#t=30</a:t>
            </a:r>
            <a:endParaRPr sz="2400" dirty="0">
              <a:solidFill>
                <a:srgbClr val="FFFFFF"/>
              </a:solidFill>
            </a:endParaRPr>
          </a:p>
          <a:p>
            <a:pPr lvl="0">
              <a:defRPr sz="1800">
                <a:solidFill>
                  <a:srgbClr val="000000"/>
                </a:solidFill>
              </a:defRPr>
            </a:pPr>
            <a:endParaRPr sz="2400" dirty="0">
              <a:solidFill>
                <a:srgbClr val="FFFFFF"/>
              </a:solidFill>
            </a:endParaRPr>
          </a:p>
          <a:p>
            <a:pPr marL="417094" lvl="0" indent="-417094" algn="l">
              <a:buSzPct val="100000"/>
              <a:buAutoNum type="arabicPeriod"/>
              <a:defRPr sz="1800">
                <a:solidFill>
                  <a:srgbClr val="000000"/>
                </a:solidFill>
              </a:defRPr>
            </a:pPr>
            <a:r>
              <a:rPr sz="2400" dirty="0">
                <a:solidFill>
                  <a:srgbClr val="FFFFFF"/>
                </a:solidFill>
              </a:rPr>
              <a:t>A motor for each mallet hooked up to a circuit and your Arduino</a:t>
            </a:r>
          </a:p>
          <a:p>
            <a:pPr marL="417094" lvl="0" indent="-417094" algn="l">
              <a:buSzPct val="100000"/>
              <a:buAutoNum type="arabicPeriod"/>
              <a:defRPr sz="1800">
                <a:solidFill>
                  <a:srgbClr val="000000"/>
                </a:solidFill>
              </a:defRPr>
            </a:pPr>
            <a:r>
              <a:rPr sz="2400" dirty="0">
                <a:solidFill>
                  <a:srgbClr val="FFFFFF"/>
                </a:solidFill>
              </a:rPr>
              <a:t>A bend sensor MAPPED to trigger the mallet using the code in the Arduino IDE</a:t>
            </a:r>
          </a:p>
          <a:p>
            <a:pPr marL="417094" lvl="0" indent="-417094" algn="l">
              <a:buSzPct val="100000"/>
              <a:buAutoNum type="arabicPeriod"/>
              <a:defRPr sz="1800">
                <a:solidFill>
                  <a:srgbClr val="000000"/>
                </a:solidFill>
              </a:defRPr>
            </a:pPr>
            <a:r>
              <a:rPr sz="2400" dirty="0">
                <a:solidFill>
                  <a:srgbClr val="FFFFFF"/>
                </a:solidFill>
              </a:rPr>
              <a:t>input is mapped to output </a:t>
            </a:r>
          </a:p>
        </p:txBody>
      </p:sp>
      <p:pic>
        <p:nvPicPr>
          <p:cNvPr id="137" name="Screen Shot 2015-11-15 at 9.56.48 PM.png"/>
          <p:cNvPicPr/>
          <p:nvPr/>
        </p:nvPicPr>
        <p:blipFill>
          <a:blip r:embed="rId5">
            <a:extLst/>
          </a:blip>
          <a:srcRect l="13588" t="2972" r="13588"/>
          <a:stretch>
            <a:fillRect/>
          </a:stretch>
        </p:blipFill>
        <p:spPr>
          <a:xfrm>
            <a:off x="530572" y="1778545"/>
            <a:ext cx="6076256" cy="390624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title"/>
          </p:nvPr>
        </p:nvSpPr>
        <p:spPr>
          <a:xfrm>
            <a:off x="1269999" y="-573407"/>
            <a:ext cx="10464801" cy="3302001"/>
          </a:xfrm>
          <a:prstGeom prst="rect">
            <a:avLst/>
          </a:prstGeom>
        </p:spPr>
        <p:txBody>
          <a:bodyPr/>
          <a:lstStyle/>
          <a:p>
            <a:pPr lvl="0">
              <a:defRPr sz="1800">
                <a:solidFill>
                  <a:srgbClr val="000000"/>
                </a:solidFill>
              </a:defRPr>
            </a:pPr>
            <a:r>
              <a:rPr sz="8000" b="1">
                <a:solidFill>
                  <a:srgbClr val="FFFFFF"/>
                </a:solidFill>
                <a:latin typeface="Helvetica"/>
                <a:ea typeface="Helvetica"/>
                <a:cs typeface="Helvetica"/>
                <a:sym typeface="Helvetica"/>
              </a:rPr>
              <a:t>What is a </a:t>
            </a:r>
            <a:r>
              <a:rPr sz="8000" b="1">
                <a:solidFill>
                  <a:srgbClr val="F6EC42"/>
                </a:solidFill>
                <a:latin typeface="Helvetica"/>
                <a:ea typeface="Helvetica"/>
                <a:cs typeface="Helvetica"/>
                <a:sym typeface="Helvetica"/>
              </a:rPr>
              <a:t>multimeter?</a:t>
            </a:r>
          </a:p>
        </p:txBody>
      </p:sp>
      <p:pic>
        <p:nvPicPr>
          <p:cNvPr id="142" name="pasted-image.jpg"/>
          <p:cNvPicPr/>
          <p:nvPr/>
        </p:nvPicPr>
        <p:blipFill>
          <a:blip r:embed="rId2">
            <a:extLst/>
          </a:blip>
          <a:stretch>
            <a:fillRect/>
          </a:stretch>
        </p:blipFill>
        <p:spPr>
          <a:xfrm>
            <a:off x="4653893" y="3092531"/>
            <a:ext cx="3697014" cy="578547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xfrm>
            <a:off x="1270000" y="-523082"/>
            <a:ext cx="10464800" cy="2400063"/>
          </a:xfrm>
          <a:prstGeom prst="rect">
            <a:avLst/>
          </a:prstGeom>
        </p:spPr>
        <p:txBody>
          <a:bodyPr/>
          <a:lstStyle/>
          <a:p>
            <a:pPr lvl="0">
              <a:defRPr sz="1800">
                <a:solidFill>
                  <a:srgbClr val="000000"/>
                </a:solidFill>
              </a:defRPr>
            </a:pPr>
            <a:r>
              <a:rPr sz="8000" b="1" dirty="0">
                <a:solidFill>
                  <a:srgbClr val="FFFFFF"/>
                </a:solidFill>
                <a:latin typeface="Helvetica"/>
                <a:ea typeface="Helvetica"/>
                <a:cs typeface="Helvetica"/>
                <a:sym typeface="Helvetica"/>
              </a:rPr>
              <a:t>SERIAL </a:t>
            </a:r>
            <a:r>
              <a:rPr sz="8000" b="1" dirty="0">
                <a:solidFill>
                  <a:srgbClr val="F6EC42"/>
                </a:solidFill>
                <a:latin typeface="Helvetica"/>
                <a:ea typeface="Helvetica"/>
                <a:cs typeface="Helvetica"/>
                <a:sym typeface="Helvetica"/>
              </a:rPr>
              <a:t>DATA</a:t>
            </a:r>
          </a:p>
        </p:txBody>
      </p:sp>
      <p:sp>
        <p:nvSpPr>
          <p:cNvPr id="2" name="TextBox 1"/>
          <p:cNvSpPr txBox="1"/>
          <p:nvPr/>
        </p:nvSpPr>
        <p:spPr>
          <a:xfrm>
            <a:off x="1035878" y="2014512"/>
            <a:ext cx="10243930" cy="699678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3200" dirty="0" smtClean="0"/>
              <a:t>This is kind of line </a:t>
            </a:r>
            <a:r>
              <a:rPr lang="en-US" sz="3200" dirty="0" err="1" smtClean="0">
                <a:latin typeface="Inconsolata" panose="020B0609030003000000" pitchFamily="49" charset="0"/>
              </a:rPr>
              <a:t>println</a:t>
            </a:r>
            <a:r>
              <a:rPr lang="en-US" sz="3200" dirty="0" smtClean="0">
                <a:latin typeface="Inconsolata" panose="020B0609030003000000" pitchFamily="49" charset="0"/>
              </a:rPr>
              <a:t>()</a:t>
            </a:r>
            <a:r>
              <a:rPr lang="en-US" sz="3200" dirty="0" smtClean="0"/>
              <a:t> in processing in that it </a:t>
            </a:r>
          </a:p>
          <a:p>
            <a:pPr marL="0" marR="0" indent="0" algn="l" defTabSz="584200" rtl="0" fontAlgn="auto" latinLnBrk="1" hangingPunct="0">
              <a:lnSpc>
                <a:spcPct val="100000"/>
              </a:lnSpc>
              <a:spcBef>
                <a:spcPts val="0"/>
              </a:spcBef>
              <a:spcAft>
                <a:spcPts val="0"/>
              </a:spcAft>
              <a:buClrTx/>
              <a:buSzTx/>
              <a:buFontTx/>
              <a:buNone/>
              <a:tabLst/>
            </a:pPr>
            <a:r>
              <a:rPr lang="en-US" sz="3200" dirty="0" smtClean="0"/>
              <a:t>lets you print out values </a:t>
            </a:r>
          </a:p>
          <a:p>
            <a:pPr marL="0" marR="0" indent="0" algn="l" defTabSz="5842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a:p>
            <a:pPr marL="0" marR="0" indent="0" algn="l" defTabSz="584200" rtl="0" fontAlgn="auto" latinLnBrk="1" hangingPunct="0">
              <a:lnSpc>
                <a:spcPct val="100000"/>
              </a:lnSpc>
              <a:spcBef>
                <a:spcPts val="0"/>
              </a:spcBef>
              <a:spcAft>
                <a:spcPts val="0"/>
              </a:spcAft>
              <a:buClrTx/>
              <a:buSzTx/>
              <a:buFontTx/>
              <a:buNone/>
              <a:tabLst/>
            </a:pPr>
            <a:r>
              <a:rPr lang="en-US" sz="3200" dirty="0" smtClean="0"/>
              <a:t>But totally different in that it’s actually a data </a:t>
            </a:r>
          </a:p>
          <a:p>
            <a:pPr marL="0" marR="0" indent="0" algn="l" defTabSz="584200" rtl="0" fontAlgn="auto" latinLnBrk="1" hangingPunct="0">
              <a:lnSpc>
                <a:spcPct val="100000"/>
              </a:lnSpc>
              <a:spcBef>
                <a:spcPts val="0"/>
              </a:spcBef>
              <a:spcAft>
                <a:spcPts val="0"/>
              </a:spcAft>
              <a:buClrTx/>
              <a:buSzTx/>
              <a:buFontTx/>
              <a:buNone/>
              <a:tabLst/>
            </a:pPr>
            <a:r>
              <a:rPr lang="en-US" sz="3200" dirty="0" smtClean="0"/>
              <a:t>sending protocol. Things happen one bit at a time. </a:t>
            </a:r>
          </a:p>
          <a:p>
            <a:pPr algn="l" rtl="0" latinLnBrk="1" hangingPunct="0"/>
            <a:r>
              <a:rPr lang="en-US" sz="3200" dirty="0"/>
              <a:t>More detail here: </a:t>
            </a:r>
            <a:r>
              <a:rPr lang="en-US" sz="3200" dirty="0">
                <a:solidFill>
                  <a:schemeClr val="accent5">
                    <a:lumMod val="20000"/>
                    <a:lumOff val="80000"/>
                  </a:schemeClr>
                </a:solidFill>
                <a:hlinkClick r:id="rId2"/>
              </a:rPr>
              <a:t>http://</a:t>
            </a:r>
            <a:r>
              <a:rPr lang="en-US" sz="3200" dirty="0" smtClean="0">
                <a:solidFill>
                  <a:schemeClr val="accent5">
                    <a:lumMod val="20000"/>
                    <a:lumOff val="80000"/>
                  </a:schemeClr>
                </a:solidFill>
                <a:hlinkClick r:id="rId2"/>
              </a:rPr>
              <a:t>www.ladyada.net/learn/arduino/lesson4.html</a:t>
            </a:r>
            <a:r>
              <a:rPr lang="en-US" sz="3200" dirty="0" smtClean="0">
                <a:solidFill>
                  <a:schemeClr val="accent5">
                    <a:lumMod val="20000"/>
                    <a:lumOff val="80000"/>
                  </a:schemeClr>
                </a:solidFill>
              </a:rPr>
              <a:t> </a:t>
            </a:r>
          </a:p>
          <a:p>
            <a:pPr marL="0" marR="0" indent="0" algn="l" defTabSz="584200" rtl="0" fontAlgn="auto" latinLnBrk="1" hangingPunct="0">
              <a:lnSpc>
                <a:spcPct val="100000"/>
              </a:lnSpc>
              <a:spcBef>
                <a:spcPts val="0"/>
              </a:spcBef>
              <a:spcAft>
                <a:spcPts val="0"/>
              </a:spcAft>
              <a:buClrTx/>
              <a:buSzTx/>
              <a:buFontTx/>
              <a:buNone/>
              <a:tabLst/>
            </a:pPr>
            <a:endParaRPr lang="en-US" sz="3200" dirty="0"/>
          </a:p>
          <a:p>
            <a:pPr marL="0" marR="0" indent="0" algn="l"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FFFFFF"/>
                </a:solidFill>
                <a:effectLst/>
                <a:uFillTx/>
                <a:latin typeface="+mn-lt"/>
                <a:ea typeface="+mn-ea"/>
                <a:cs typeface="+mn-cs"/>
                <a:sym typeface="Helvetica Light"/>
              </a:rPr>
              <a:t>I</a:t>
            </a:r>
            <a:r>
              <a:rPr kumimoji="0" lang="en-US" sz="3200" b="0" i="0" u="none" strike="noStrike" cap="none" spc="0" normalizeH="0" dirty="0" smtClean="0">
                <a:ln>
                  <a:noFill/>
                </a:ln>
                <a:solidFill>
                  <a:srgbClr val="FFFFFF"/>
                </a:solidFill>
                <a:effectLst/>
                <a:uFillTx/>
                <a:latin typeface="+mn-lt"/>
                <a:ea typeface="+mn-ea"/>
                <a:cs typeface="+mn-cs"/>
                <a:sym typeface="Helvetica Light"/>
              </a:rPr>
              <a:t> like to think of it like shipping. It ships data to a </a:t>
            </a:r>
          </a:p>
          <a:p>
            <a:pPr marL="0" marR="0" indent="0" algn="l"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dirty="0" smtClean="0">
                <a:ln>
                  <a:noFill/>
                </a:ln>
                <a:solidFill>
                  <a:srgbClr val="FFFFFF"/>
                </a:solidFill>
                <a:effectLst/>
                <a:uFillTx/>
                <a:latin typeface="+mn-lt"/>
                <a:ea typeface="+mn-ea"/>
                <a:cs typeface="+mn-cs"/>
                <a:sym typeface="Helvetica Light"/>
              </a:rPr>
              <a:t>port on your computer other applications can go to and </a:t>
            </a:r>
          </a:p>
          <a:p>
            <a:pPr marL="0" marR="0" indent="0" algn="l"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dirty="0" smtClean="0">
                <a:ln>
                  <a:noFill/>
                </a:ln>
                <a:solidFill>
                  <a:srgbClr val="FFFFFF"/>
                </a:solidFill>
                <a:effectLst/>
                <a:uFillTx/>
                <a:latin typeface="+mn-lt"/>
                <a:ea typeface="+mn-ea"/>
                <a:cs typeface="+mn-cs"/>
                <a:sym typeface="Helvetica Light"/>
              </a:rPr>
              <a:t>there they can receive that data. </a:t>
            </a:r>
          </a:p>
          <a:p>
            <a:pPr marL="0" marR="0" indent="0" algn="l" defTabSz="584200" rtl="0" fontAlgn="auto" latinLnBrk="1" hangingPunct="0">
              <a:lnSpc>
                <a:spcPct val="100000"/>
              </a:lnSpc>
              <a:spcBef>
                <a:spcPts val="0"/>
              </a:spcBef>
              <a:spcAft>
                <a:spcPts val="0"/>
              </a:spcAft>
              <a:buClrTx/>
              <a:buSzTx/>
              <a:buFontTx/>
              <a:buNone/>
              <a:tabLst/>
            </a:pPr>
            <a:endParaRPr lang="en-US" sz="3200" dirty="0">
              <a:solidFill>
                <a:schemeClr val="accent5">
                  <a:lumMod val="20000"/>
                  <a:lumOff val="80000"/>
                </a:schemeClr>
              </a:solidFill>
            </a:endParaRPr>
          </a:p>
          <a:p>
            <a:pPr marL="0" marR="0" indent="0" algn="l" defTabSz="584200" rtl="0" fontAlgn="auto" latinLnBrk="1" hangingPunct="0">
              <a:lnSpc>
                <a:spcPct val="100000"/>
              </a:lnSpc>
              <a:spcBef>
                <a:spcPts val="0"/>
              </a:spcBef>
              <a:spcAft>
                <a:spcPts val="0"/>
              </a:spcAft>
              <a:buClrTx/>
              <a:buSzTx/>
              <a:buFontTx/>
              <a:buNone/>
              <a:tabLst/>
            </a:pPr>
            <a:r>
              <a:rPr kumimoji="0" lang="en-US" sz="3200" b="0" i="0" u="none" strike="noStrike" cap="none" spc="0" normalizeH="0" dirty="0" smtClean="0">
                <a:ln>
                  <a:noFill/>
                </a:ln>
                <a:solidFill>
                  <a:srgbClr val="FFFFFF"/>
                </a:solidFill>
                <a:effectLst/>
                <a:uFillTx/>
                <a:sym typeface="Helvetica Light"/>
              </a:rPr>
              <a:t>You call </a:t>
            </a:r>
            <a:r>
              <a:rPr kumimoji="0" lang="en-US" sz="3200" b="0" i="0" u="none" strike="noStrike" cap="none" spc="0" normalizeH="0" dirty="0" err="1" smtClean="0">
                <a:ln>
                  <a:noFill/>
                </a:ln>
                <a:solidFill>
                  <a:srgbClr val="FFFFFF"/>
                </a:solidFill>
                <a:effectLst/>
                <a:uFillTx/>
                <a:latin typeface="Inconsolata" panose="020B0609030003000000" pitchFamily="49" charset="0"/>
                <a:sym typeface="Helvetica Light"/>
              </a:rPr>
              <a:t>Serial.begin</a:t>
            </a:r>
            <a:r>
              <a:rPr kumimoji="0" lang="en-US" sz="3200" b="0" i="0" u="none" strike="noStrike" cap="none" spc="0" normalizeH="0" dirty="0" smtClean="0">
                <a:ln>
                  <a:noFill/>
                </a:ln>
                <a:solidFill>
                  <a:srgbClr val="FFFFFF"/>
                </a:solidFill>
                <a:effectLst/>
                <a:uFillTx/>
                <a:latin typeface="Inconsolata" panose="020B0609030003000000" pitchFamily="49" charset="0"/>
                <a:sym typeface="Helvetica Light"/>
              </a:rPr>
              <a:t>(</a:t>
            </a:r>
            <a:r>
              <a:rPr kumimoji="0" lang="en-US" sz="3200" b="0" i="0" u="none" strike="noStrike" cap="none" spc="0" normalizeH="0" dirty="0" err="1" smtClean="0">
                <a:ln>
                  <a:noFill/>
                </a:ln>
                <a:solidFill>
                  <a:srgbClr val="FFFFFF"/>
                </a:solidFill>
                <a:effectLst/>
                <a:uFillTx/>
                <a:latin typeface="Inconsolata" panose="020B0609030003000000" pitchFamily="49" charset="0"/>
                <a:sym typeface="Helvetica Light"/>
              </a:rPr>
              <a:t>baudrate</a:t>
            </a:r>
            <a:r>
              <a:rPr kumimoji="0" lang="en-US" sz="3200" b="0" i="0" u="none" strike="noStrike" cap="none" spc="0" normalizeH="0" dirty="0" smtClean="0">
                <a:ln>
                  <a:noFill/>
                </a:ln>
                <a:solidFill>
                  <a:srgbClr val="FFFFFF"/>
                </a:solidFill>
                <a:effectLst/>
                <a:uFillTx/>
                <a:latin typeface="Inconsolata" panose="020B0609030003000000" pitchFamily="49" charset="0"/>
                <a:sym typeface="Helvetica Light"/>
              </a:rPr>
              <a:t>)</a:t>
            </a:r>
            <a:r>
              <a:rPr kumimoji="0" lang="en-US" sz="3200" b="0" i="0" u="none" strike="noStrike" cap="none" spc="0" normalizeH="0" dirty="0" smtClean="0">
                <a:ln>
                  <a:noFill/>
                </a:ln>
                <a:solidFill>
                  <a:srgbClr val="FFFFFF"/>
                </a:solidFill>
                <a:effectLst/>
                <a:uFillTx/>
                <a:sym typeface="Helvetica Light"/>
              </a:rPr>
              <a:t> in </a:t>
            </a:r>
            <a:r>
              <a:rPr kumimoji="0" lang="en-US" sz="3200" b="0" i="0" u="none" strike="noStrike" cap="none" spc="0" normalizeH="0" dirty="0" smtClean="0">
                <a:ln>
                  <a:noFill/>
                </a:ln>
                <a:solidFill>
                  <a:srgbClr val="FFFFFF"/>
                </a:solidFill>
                <a:effectLst/>
                <a:uFillTx/>
                <a:latin typeface="Inconsolata" panose="020B0609030003000000" pitchFamily="49" charset="0"/>
                <a:sym typeface="Helvetica Light"/>
              </a:rPr>
              <a:t>setup()</a:t>
            </a:r>
            <a:r>
              <a:rPr kumimoji="0" lang="en-US" sz="3200" b="0" i="0" u="none" strike="noStrike" cap="none" spc="0" normalizeH="0" dirty="0" smtClean="0">
                <a:ln>
                  <a:noFill/>
                </a:ln>
                <a:solidFill>
                  <a:srgbClr val="FFFFFF"/>
                </a:solidFill>
                <a:effectLst/>
                <a:uFillTx/>
                <a:sym typeface="Helvetica Light"/>
              </a:rPr>
              <a:t> and the you can </a:t>
            </a:r>
            <a:r>
              <a:rPr kumimoji="0" lang="en-US" sz="3200" b="0" i="0" u="none" strike="noStrike" cap="none" spc="0" normalizeH="0" dirty="0" err="1" smtClean="0">
                <a:ln>
                  <a:noFill/>
                </a:ln>
                <a:solidFill>
                  <a:srgbClr val="FFFFFF"/>
                </a:solidFill>
                <a:effectLst/>
                <a:uFillTx/>
                <a:sym typeface="Helvetica Light"/>
              </a:rPr>
              <a:t>can</a:t>
            </a:r>
            <a:r>
              <a:rPr kumimoji="0" lang="en-US" sz="3200" b="0" i="0" u="none" strike="noStrike" cap="none" spc="0" normalizeH="0" dirty="0" smtClean="0">
                <a:ln>
                  <a:noFill/>
                </a:ln>
                <a:solidFill>
                  <a:srgbClr val="FFFFFF"/>
                </a:solidFill>
                <a:effectLst/>
                <a:uFillTx/>
                <a:sym typeface="Helvetica Light"/>
              </a:rPr>
              <a:t> </a:t>
            </a:r>
            <a:r>
              <a:rPr kumimoji="0" lang="en-US" sz="3200" b="0" i="0" u="none" strike="noStrike" cap="none" spc="0" normalizeH="0" dirty="0" err="1" smtClean="0">
                <a:ln>
                  <a:noFill/>
                </a:ln>
                <a:solidFill>
                  <a:srgbClr val="FFFFFF"/>
                </a:solidFill>
                <a:effectLst/>
                <a:uFillTx/>
                <a:latin typeface="Inconsolata" panose="020B0609030003000000" pitchFamily="49" charset="0"/>
                <a:sym typeface="Helvetica Light"/>
              </a:rPr>
              <a:t>Serial.write</a:t>
            </a:r>
            <a:r>
              <a:rPr lang="en-US" sz="3200" dirty="0" smtClean="0">
                <a:latin typeface="Inconsolata" panose="020B0609030003000000" pitchFamily="49" charset="0"/>
              </a:rPr>
              <a:t>(value)</a:t>
            </a:r>
            <a:r>
              <a:rPr lang="en-US" sz="3200" dirty="0" smtClean="0"/>
              <a:t> in the </a:t>
            </a:r>
            <a:r>
              <a:rPr lang="en-US" sz="3200" dirty="0" smtClean="0">
                <a:latin typeface="Inconsolata" panose="020B0609030003000000" pitchFamily="49" charset="0"/>
              </a:rPr>
              <a:t>loop()</a:t>
            </a:r>
            <a:r>
              <a:rPr lang="en-US" sz="3200" dirty="0" smtClean="0"/>
              <a:t> </a:t>
            </a:r>
            <a:endParaRPr kumimoji="0" lang="en-US" sz="3200" b="0" i="0" u="none" strike="noStrike" cap="none" spc="0" normalizeH="0" dirty="0" smtClean="0">
              <a:ln>
                <a:noFill/>
              </a:ln>
              <a:solidFill>
                <a:srgbClr val="FFFFFF"/>
              </a:solidFill>
              <a:effectLst/>
              <a:uFillTx/>
              <a:latin typeface="+mn-lt"/>
              <a:ea typeface="+mn-ea"/>
              <a:cs typeface="+mn-cs"/>
              <a:sym typeface="Helvetica Light"/>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p:cNvSpPr>
          <p:nvPr>
            <p:ph type="title"/>
          </p:nvPr>
        </p:nvSpPr>
        <p:spPr>
          <a:xfrm>
            <a:off x="1270000" y="-523082"/>
            <a:ext cx="10464800" cy="2400063"/>
          </a:xfrm>
          <a:prstGeom prst="rect">
            <a:avLst/>
          </a:prstGeom>
        </p:spPr>
        <p:txBody>
          <a:bodyPr/>
          <a:lstStyle/>
          <a:p>
            <a:pPr lvl="0">
              <a:defRPr sz="1800">
                <a:solidFill>
                  <a:srgbClr val="000000"/>
                </a:solidFill>
              </a:defRPr>
            </a:pPr>
            <a:r>
              <a:rPr sz="8000" b="1" dirty="0">
                <a:solidFill>
                  <a:srgbClr val="FFFFFF"/>
                </a:solidFill>
                <a:latin typeface="Helvetica"/>
                <a:ea typeface="Helvetica"/>
                <a:cs typeface="Helvetica"/>
                <a:sym typeface="Helvetica"/>
              </a:rPr>
              <a:t>SERIAL </a:t>
            </a:r>
            <a:r>
              <a:rPr sz="8000" b="1" dirty="0">
                <a:solidFill>
                  <a:srgbClr val="F6EC42"/>
                </a:solidFill>
                <a:latin typeface="Helvetica"/>
                <a:ea typeface="Helvetica"/>
                <a:cs typeface="Helvetica"/>
                <a:sym typeface="Helvetica"/>
              </a:rPr>
              <a:t>DATA</a:t>
            </a:r>
          </a:p>
        </p:txBody>
      </p:sp>
      <p:sp>
        <p:nvSpPr>
          <p:cNvPr id="2" name="TextBox 1"/>
          <p:cNvSpPr txBox="1"/>
          <p:nvPr/>
        </p:nvSpPr>
        <p:spPr>
          <a:xfrm>
            <a:off x="1035878" y="4722946"/>
            <a:ext cx="10243930"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en-US" sz="3200" dirty="0" smtClean="0"/>
              <a:t>You’ll always want to check to see if you have any data available *BEFORE* you start reading it or you can </a:t>
            </a:r>
          </a:p>
          <a:p>
            <a:pPr marL="0" marR="0" indent="0" algn="l" defTabSz="584200" rtl="0" fontAlgn="auto" latinLnBrk="1" hangingPunct="0">
              <a:lnSpc>
                <a:spcPct val="100000"/>
              </a:lnSpc>
              <a:spcBef>
                <a:spcPts val="0"/>
              </a:spcBef>
              <a:spcAft>
                <a:spcPts val="0"/>
              </a:spcAft>
              <a:buClrTx/>
              <a:buSzTx/>
              <a:buFontTx/>
              <a:buNone/>
              <a:tabLst/>
            </a:pPr>
            <a:r>
              <a:rPr lang="en-US" sz="3200" dirty="0" smtClean="0"/>
              <a:t>crash your computer </a:t>
            </a:r>
            <a:endParaRPr kumimoji="0" lang="en-US" sz="3200" b="0" i="0" u="none" strike="noStrike" cap="none" spc="0" normalizeH="0" dirty="0" smtClean="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6536703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a:spLocks noGrp="1"/>
          </p:cNvSpPr>
          <p:nvPr>
            <p:ph type="title"/>
          </p:nvPr>
        </p:nvSpPr>
        <p:spPr>
          <a:xfrm>
            <a:off x="914400" y="588784"/>
            <a:ext cx="11844423" cy="8290173"/>
          </a:xfrm>
          <a:prstGeom prst="rect">
            <a:avLst/>
          </a:prstGeom>
        </p:spPr>
        <p:txBody>
          <a:bodyPr/>
          <a:lstStyle/>
          <a:p>
            <a:pPr lvl="0" algn="l">
              <a:defRPr sz="1800">
                <a:solidFill>
                  <a:srgbClr val="000000"/>
                </a:solidFill>
              </a:defRPr>
            </a:pPr>
            <a:r>
              <a:rPr sz="8000" b="1" dirty="0">
                <a:solidFill>
                  <a:srgbClr val="F6EC42"/>
                </a:solidFill>
                <a:latin typeface="Open Sans"/>
                <a:ea typeface="Open Sans"/>
                <a:cs typeface="Open Sans"/>
                <a:sym typeface="Open Sans"/>
              </a:rPr>
              <a:t>WHEN TO EMAIL ME</a:t>
            </a:r>
            <a:r>
              <a:rPr sz="8000" dirty="0">
                <a:solidFill>
                  <a:srgbClr val="FFFFFF"/>
                </a:solidFill>
                <a:latin typeface="Open Sans"/>
                <a:ea typeface="Open Sans"/>
                <a:cs typeface="Open Sans"/>
                <a:sym typeface="Open Sans"/>
              </a:rPr>
              <a:t> </a:t>
            </a:r>
          </a:p>
          <a:p>
            <a:pPr lvl="0" algn="l">
              <a:defRPr sz="1800">
                <a:solidFill>
                  <a:srgbClr val="000000"/>
                </a:solidFill>
              </a:defRPr>
            </a:pPr>
            <a:r>
              <a:rPr sz="2400" dirty="0">
                <a:solidFill>
                  <a:srgbClr val="FFFFFF"/>
                </a:solidFill>
                <a:latin typeface="Open Sans"/>
                <a:ea typeface="Open Sans"/>
                <a:cs typeface="Open Sans"/>
                <a:sym typeface="Open Sans"/>
              </a:rPr>
              <a:t>1. Did you run a google search and read the results? </a:t>
            </a:r>
          </a:p>
          <a:p>
            <a:pPr lvl="0" algn="l">
              <a:defRPr sz="1800">
                <a:solidFill>
                  <a:srgbClr val="000000"/>
                </a:solidFill>
              </a:defRPr>
            </a:pPr>
            <a:endParaRPr sz="2400" dirty="0">
              <a:solidFill>
                <a:srgbClr val="FFFFFF"/>
              </a:solidFill>
              <a:latin typeface="Open Sans"/>
              <a:ea typeface="Open Sans"/>
              <a:cs typeface="Open Sans"/>
              <a:sym typeface="Open Sans"/>
            </a:endParaRPr>
          </a:p>
          <a:p>
            <a:pPr lvl="0" algn="l">
              <a:defRPr sz="1800">
                <a:solidFill>
                  <a:srgbClr val="000000"/>
                </a:solidFill>
              </a:defRPr>
            </a:pPr>
            <a:r>
              <a:rPr sz="2400" dirty="0">
                <a:solidFill>
                  <a:srgbClr val="FFFFFF"/>
                </a:solidFill>
                <a:latin typeface="Open Sans"/>
                <a:ea typeface="Open Sans"/>
                <a:cs typeface="Open Sans"/>
                <a:sym typeface="Open Sans"/>
              </a:rPr>
              <a:t>2. Did you ask your friends in class? </a:t>
            </a:r>
          </a:p>
          <a:p>
            <a:pPr lvl="0" algn="l">
              <a:defRPr sz="1800">
                <a:solidFill>
                  <a:srgbClr val="000000"/>
                </a:solidFill>
              </a:defRPr>
            </a:pPr>
            <a:endParaRPr sz="2400" dirty="0">
              <a:solidFill>
                <a:srgbClr val="FFFFFF"/>
              </a:solidFill>
              <a:latin typeface="Open Sans"/>
              <a:ea typeface="Open Sans"/>
              <a:cs typeface="Open Sans"/>
              <a:sym typeface="Open Sans"/>
            </a:endParaRPr>
          </a:p>
          <a:p>
            <a:pPr lvl="0" algn="l">
              <a:defRPr sz="1800">
                <a:solidFill>
                  <a:srgbClr val="000000"/>
                </a:solidFill>
              </a:defRPr>
            </a:pPr>
            <a:r>
              <a:rPr sz="2400" dirty="0">
                <a:solidFill>
                  <a:srgbClr val="FFFFFF"/>
                </a:solidFill>
                <a:latin typeface="Open Sans"/>
                <a:ea typeface="Open Sans"/>
                <a:cs typeface="Open Sans"/>
                <a:sym typeface="Open Sans"/>
              </a:rPr>
              <a:t>3. Did you post on the student forums? </a:t>
            </a:r>
          </a:p>
          <a:p>
            <a:pPr lvl="0" algn="l">
              <a:defRPr sz="1800">
                <a:solidFill>
                  <a:srgbClr val="000000"/>
                </a:solidFill>
              </a:defRPr>
            </a:pPr>
            <a:endParaRPr sz="2400" dirty="0">
              <a:solidFill>
                <a:srgbClr val="FFFFFF"/>
              </a:solidFill>
              <a:latin typeface="Open Sans"/>
              <a:ea typeface="Open Sans"/>
              <a:cs typeface="Open Sans"/>
              <a:sym typeface="Open Sans"/>
            </a:endParaRPr>
          </a:p>
          <a:p>
            <a:pPr lvl="0" algn="l">
              <a:defRPr sz="1800">
                <a:solidFill>
                  <a:srgbClr val="000000"/>
                </a:solidFill>
              </a:defRPr>
            </a:pPr>
            <a:r>
              <a:rPr sz="2400" dirty="0">
                <a:solidFill>
                  <a:srgbClr val="FFFFFF"/>
                </a:solidFill>
                <a:latin typeface="Open Sans"/>
                <a:ea typeface="Open Sans"/>
                <a:cs typeface="Open Sans"/>
                <a:sym typeface="Open Sans"/>
              </a:rPr>
              <a:t>4. Did you search the </a:t>
            </a:r>
            <a:r>
              <a:rPr sz="2400" dirty="0" err="1">
                <a:solidFill>
                  <a:srgbClr val="FFFFFF"/>
                </a:solidFill>
                <a:latin typeface="Open Sans"/>
                <a:ea typeface="Open Sans"/>
                <a:cs typeface="Open Sans"/>
                <a:sym typeface="Open Sans"/>
              </a:rPr>
              <a:t>arduino</a:t>
            </a:r>
            <a:r>
              <a:rPr sz="2400" dirty="0">
                <a:solidFill>
                  <a:srgbClr val="FFFFFF"/>
                </a:solidFill>
                <a:latin typeface="Open Sans"/>
                <a:ea typeface="Open Sans"/>
                <a:cs typeface="Open Sans"/>
                <a:sym typeface="Open Sans"/>
              </a:rPr>
              <a:t> forums? </a:t>
            </a:r>
            <a:r>
              <a:rPr sz="2400" u="sng" dirty="0">
                <a:solidFill>
                  <a:srgbClr val="FFFFFF"/>
                </a:solidFill>
                <a:latin typeface="Open Sans"/>
                <a:ea typeface="Open Sans"/>
                <a:cs typeface="Open Sans"/>
                <a:sym typeface="Open Sans"/>
                <a:hlinkClick r:id="rId3"/>
              </a:rPr>
              <a:t>http://forum.arduino.cc/</a:t>
            </a:r>
            <a:r>
              <a:rPr sz="2400" dirty="0">
                <a:solidFill>
                  <a:srgbClr val="FFFFFF"/>
                </a:solidFill>
                <a:latin typeface="Open Sans"/>
                <a:ea typeface="Open Sans"/>
                <a:cs typeface="Open Sans"/>
                <a:sym typeface="Open Sans"/>
              </a:rPr>
              <a:t>  </a:t>
            </a:r>
          </a:p>
          <a:p>
            <a:pPr lvl="0" algn="l">
              <a:defRPr sz="1800">
                <a:solidFill>
                  <a:srgbClr val="000000"/>
                </a:solidFill>
              </a:defRPr>
            </a:pPr>
            <a:endParaRPr sz="2400" dirty="0">
              <a:solidFill>
                <a:srgbClr val="FFFFFF"/>
              </a:solidFill>
              <a:latin typeface="Open Sans"/>
              <a:ea typeface="Open Sans"/>
              <a:cs typeface="Open Sans"/>
              <a:sym typeface="Open Sans"/>
            </a:endParaRPr>
          </a:p>
          <a:p>
            <a:pPr lvl="0" algn="l">
              <a:defRPr sz="1800">
                <a:solidFill>
                  <a:srgbClr val="000000"/>
                </a:solidFill>
              </a:defRPr>
            </a:pPr>
            <a:r>
              <a:rPr sz="2400" dirty="0">
                <a:solidFill>
                  <a:srgbClr val="FFFFFF"/>
                </a:solidFill>
                <a:latin typeface="Open Sans"/>
                <a:ea typeface="Open Sans"/>
                <a:cs typeface="Open Sans"/>
                <a:sym typeface="Open Sans"/>
              </a:rPr>
              <a:t>5. Did you post to the </a:t>
            </a:r>
            <a:r>
              <a:rPr sz="2400" dirty="0" err="1">
                <a:solidFill>
                  <a:srgbClr val="FFFFFF"/>
                </a:solidFill>
                <a:latin typeface="Open Sans"/>
                <a:ea typeface="Open Sans"/>
                <a:cs typeface="Open Sans"/>
                <a:sym typeface="Open Sans"/>
              </a:rPr>
              <a:t>arudino</a:t>
            </a:r>
            <a:r>
              <a:rPr sz="2400" dirty="0">
                <a:solidFill>
                  <a:srgbClr val="FFFFFF"/>
                </a:solidFill>
                <a:latin typeface="Open Sans"/>
                <a:ea typeface="Open Sans"/>
                <a:cs typeface="Open Sans"/>
                <a:sym typeface="Open Sans"/>
              </a:rPr>
              <a:t> forums and give it a few hours? </a:t>
            </a:r>
          </a:p>
          <a:p>
            <a:pPr lvl="0" algn="l">
              <a:defRPr sz="1800">
                <a:solidFill>
                  <a:srgbClr val="000000"/>
                </a:solidFill>
              </a:defRPr>
            </a:pPr>
            <a:endParaRPr sz="2400" dirty="0">
              <a:solidFill>
                <a:srgbClr val="FFFFFF"/>
              </a:solidFill>
              <a:latin typeface="Open Sans"/>
              <a:ea typeface="Open Sans"/>
              <a:cs typeface="Open Sans"/>
              <a:sym typeface="Open Sans"/>
            </a:endParaRPr>
          </a:p>
          <a:p>
            <a:pPr lvl="0" algn="l">
              <a:defRPr sz="1800">
                <a:solidFill>
                  <a:srgbClr val="000000"/>
                </a:solidFill>
              </a:defRPr>
            </a:pPr>
            <a:r>
              <a:rPr sz="2400" dirty="0">
                <a:solidFill>
                  <a:srgbClr val="FFFFFF"/>
                </a:solidFill>
                <a:latin typeface="Open Sans"/>
                <a:ea typeface="Open Sans"/>
                <a:cs typeface="Open Sans"/>
                <a:sym typeface="Open Sans"/>
              </a:rPr>
              <a:t>5. Did you walk away from the problem then try again it? </a:t>
            </a:r>
          </a:p>
          <a:p>
            <a:pPr lvl="0" algn="l">
              <a:defRPr sz="1800">
                <a:solidFill>
                  <a:srgbClr val="000000"/>
                </a:solidFill>
              </a:defRPr>
            </a:pPr>
            <a:r>
              <a:rPr sz="2400" dirty="0">
                <a:solidFill>
                  <a:srgbClr val="FFFFFF"/>
                </a:solidFill>
                <a:latin typeface="Open Sans"/>
                <a:ea typeface="Open Sans"/>
                <a:cs typeface="Open Sans"/>
                <a:sym typeface="Open Sans"/>
              </a:rPr>
              <a:t>Still stuck? Email. </a:t>
            </a:r>
          </a:p>
          <a:p>
            <a:pPr lvl="0" algn="l">
              <a:defRPr sz="1800">
                <a:solidFill>
                  <a:srgbClr val="000000"/>
                </a:solidFill>
              </a:defRPr>
            </a:pPr>
            <a:endParaRPr sz="2400" dirty="0">
              <a:solidFill>
                <a:srgbClr val="FFFFFF"/>
              </a:solidFill>
              <a:latin typeface="Open Sans Extrabold"/>
              <a:ea typeface="Open Sans Extrabold"/>
              <a:cs typeface="Open Sans Extrabold"/>
              <a:sym typeface="Open Sans Extrabold"/>
            </a:endParaRPr>
          </a:p>
          <a:p>
            <a:pPr lvl="0" algn="l">
              <a:defRPr sz="1800">
                <a:solidFill>
                  <a:srgbClr val="000000"/>
                </a:solidFill>
              </a:defRPr>
            </a:pPr>
            <a:r>
              <a:rPr sz="2400" dirty="0">
                <a:solidFill>
                  <a:srgbClr val="FFFFFF"/>
                </a:solidFill>
                <a:latin typeface="Open Sans Extrabold"/>
                <a:ea typeface="Open Sans Extrabold"/>
                <a:cs typeface="Open Sans Extrabold"/>
                <a:sym typeface="Open Sans Extrabold"/>
              </a:rPr>
              <a:t>If I can find your problem on the first page of google, I’m not going to reply. </a:t>
            </a:r>
          </a:p>
          <a:p>
            <a:pPr lvl="0" algn="l">
              <a:defRPr sz="1800">
                <a:solidFill>
                  <a:srgbClr val="000000"/>
                </a:solidFill>
              </a:defRPr>
            </a:pPr>
            <a:r>
              <a:rPr sz="2400" dirty="0">
                <a:solidFill>
                  <a:srgbClr val="FFFFFF"/>
                </a:solidFill>
                <a:latin typeface="Open Sans Extrabold"/>
                <a:ea typeface="Open Sans Extrabold"/>
                <a:cs typeface="Open Sans Extrabold"/>
                <a:sym typeface="Open Sans Extrabold"/>
              </a:rPr>
              <a:t>Not because I  don’t like you but because this is poor, poor dev practice. </a:t>
            </a: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p:cNvSpPr>
          <p:nvPr>
            <p:ph type="title"/>
          </p:nvPr>
        </p:nvSpPr>
        <p:spPr>
          <a:xfrm>
            <a:off x="455149" y="246064"/>
            <a:ext cx="11949226" cy="6020053"/>
          </a:xfrm>
          <a:prstGeom prst="rect">
            <a:avLst/>
          </a:prstGeom>
        </p:spPr>
        <p:txBody>
          <a:bodyPr/>
          <a:lstStyle/>
          <a:p>
            <a:pPr lvl="0" algn="l">
              <a:defRPr sz="1800">
                <a:solidFill>
                  <a:srgbClr val="000000"/>
                </a:solidFill>
              </a:defRPr>
            </a:pPr>
            <a:endParaRPr sz="2400">
              <a:solidFill>
                <a:srgbClr val="FF2D79"/>
              </a:solidFill>
              <a:latin typeface="Open Sans Extrabold"/>
              <a:ea typeface="Open Sans Extrabold"/>
              <a:cs typeface="Open Sans Extrabold"/>
              <a:sym typeface="Open Sans Extrabold"/>
            </a:endParaRPr>
          </a:p>
          <a:p>
            <a:pPr lvl="0" algn="l">
              <a:defRPr sz="1800">
                <a:solidFill>
                  <a:srgbClr val="000000"/>
                </a:solidFill>
              </a:defRPr>
            </a:pPr>
            <a:r>
              <a:rPr sz="2400">
                <a:solidFill>
                  <a:srgbClr val="FF2D79"/>
                </a:solidFill>
                <a:latin typeface="Open Sans Extrabold"/>
                <a:ea typeface="Open Sans Extrabold"/>
                <a:cs typeface="Open Sans Extrabold"/>
                <a:sym typeface="Open Sans Extrabold"/>
              </a:rPr>
              <a:t>IF YOU LEARN ONLY ONE SKILL IN COLLEGE, </a:t>
            </a:r>
          </a:p>
          <a:p>
            <a:pPr lvl="0" algn="l">
              <a:defRPr sz="1800">
                <a:solidFill>
                  <a:srgbClr val="000000"/>
                </a:solidFill>
              </a:defRPr>
            </a:pPr>
            <a:r>
              <a:rPr sz="2400">
                <a:solidFill>
                  <a:srgbClr val="FF2D79"/>
                </a:solidFill>
                <a:latin typeface="Open Sans Extrabold"/>
                <a:ea typeface="Open Sans Extrabold"/>
                <a:cs typeface="Open Sans Extrabold"/>
                <a:sym typeface="Open Sans Extrabold"/>
              </a:rPr>
              <a:t>LEARN TO FIND YOUR OWN ANSWERS THROUGH DEBUGGING. </a:t>
            </a:r>
          </a:p>
        </p:txBody>
      </p:sp>
      <p:pic>
        <p:nvPicPr>
          <p:cNvPr id="51" name="pasted-image.jpg"/>
          <p:cNvPicPr/>
          <p:nvPr/>
        </p:nvPicPr>
        <p:blipFill>
          <a:blip r:embed="rId3">
            <a:extLst/>
          </a:blip>
          <a:stretch>
            <a:fillRect/>
          </a:stretch>
        </p:blipFill>
        <p:spPr>
          <a:xfrm>
            <a:off x="490335" y="4396322"/>
            <a:ext cx="8115301" cy="40640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asted-image.png"/>
          <p:cNvPicPr/>
          <p:nvPr/>
        </p:nvPicPr>
        <p:blipFill>
          <a:blip r:embed="rId3">
            <a:extLst/>
          </a:blip>
          <a:stretch>
            <a:fillRect/>
          </a:stretch>
        </p:blipFill>
        <p:spPr>
          <a:xfrm>
            <a:off x="197988" y="-1"/>
            <a:ext cx="12626021" cy="97536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hape 59"/>
          <p:cNvSpPr>
            <a:spLocks noGrp="1"/>
          </p:cNvSpPr>
          <p:nvPr>
            <p:ph type="title"/>
          </p:nvPr>
        </p:nvSpPr>
        <p:spPr>
          <a:xfrm>
            <a:off x="952500" y="4003825"/>
            <a:ext cx="11099800" cy="2159001"/>
          </a:xfrm>
          <a:prstGeom prst="rect">
            <a:avLst/>
          </a:prstGeom>
        </p:spPr>
        <p:txBody>
          <a:bodyPr/>
          <a:lstStyle/>
          <a:p>
            <a:pPr lvl="0" defTabSz="432308">
              <a:defRPr sz="1800">
                <a:solidFill>
                  <a:srgbClr val="000000"/>
                </a:solidFill>
              </a:defRPr>
            </a:pPr>
            <a:r>
              <a:rPr sz="5920">
                <a:solidFill>
                  <a:srgbClr val="FFFFFF"/>
                </a:solidFill>
                <a:latin typeface="Open Sans"/>
                <a:ea typeface="Open Sans"/>
                <a:cs typeface="Open Sans"/>
                <a:sym typeface="Open Sans"/>
              </a:rPr>
              <a:t>Sensors and actuators</a:t>
            </a:r>
          </a:p>
          <a:p>
            <a:pPr lvl="0" defTabSz="432308">
              <a:defRPr sz="1800">
                <a:solidFill>
                  <a:srgbClr val="000000"/>
                </a:solidFill>
              </a:defRPr>
            </a:pPr>
            <a:r>
              <a:rPr sz="5920">
                <a:solidFill>
                  <a:srgbClr val="FF2D79"/>
                </a:solidFill>
                <a:latin typeface="Open Sans Extrabold"/>
                <a:ea typeface="Open Sans Extrabold"/>
                <a:cs typeface="Open Sans Extrabold"/>
                <a:sym typeface="Open Sans Extrabold"/>
              </a:rPr>
              <a:t>INPUT AND OUTPUT</a:t>
            </a: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8090" y="1477901"/>
            <a:ext cx="7385165" cy="6743434"/>
          </a:xfrm>
          <a:prstGeom prst="rect">
            <a:avLst/>
          </a:prstGeom>
        </p:spPr>
      </p:pic>
      <p:sp>
        <p:nvSpPr>
          <p:cNvPr id="5" name="TextBox 4"/>
          <p:cNvSpPr txBox="1"/>
          <p:nvPr/>
        </p:nvSpPr>
        <p:spPr>
          <a:xfrm>
            <a:off x="1360730" y="8545540"/>
            <a:ext cx="10246395"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dirty="0"/>
              <a:t>https://www.youtube.com/watch?v=m6kJsdkZEIQ</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37287937"/>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80"/>
            <a:ext cx="12970717" cy="9728038"/>
          </a:xfrm>
          <a:prstGeom prst="rect">
            <a:avLst/>
          </a:prstGeom>
        </p:spPr>
      </p:pic>
    </p:spTree>
    <p:extLst>
      <p:ext uri="{BB962C8B-B14F-4D97-AF65-F5344CB8AC3E}">
        <p14:creationId xmlns:p14="http://schemas.microsoft.com/office/powerpoint/2010/main" val="142552324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xfrm>
            <a:off x="-2743884" y="502675"/>
            <a:ext cx="11099801" cy="2159001"/>
          </a:xfrm>
          <a:prstGeom prst="rect">
            <a:avLst/>
          </a:prstGeom>
        </p:spPr>
        <p:txBody>
          <a:bodyPr/>
          <a:lstStyle>
            <a:lvl1pPr>
              <a:defRPr sz="6000">
                <a:solidFill>
                  <a:srgbClr val="FF2D79"/>
                </a:solidFill>
                <a:latin typeface="Open Sans Extrabold"/>
                <a:ea typeface="Open Sans Extrabold"/>
                <a:cs typeface="Open Sans Extrabold"/>
                <a:sym typeface="Open Sans Extrabold"/>
              </a:defRPr>
            </a:lvl1pPr>
          </a:lstStyle>
          <a:p>
            <a:pPr lvl="0">
              <a:defRPr sz="1800">
                <a:solidFill>
                  <a:srgbClr val="000000"/>
                </a:solidFill>
              </a:defRPr>
            </a:pPr>
            <a:r>
              <a:rPr sz="6000">
                <a:solidFill>
                  <a:srgbClr val="FF2D79"/>
                </a:solidFill>
              </a:rPr>
              <a:t>BUTTONS</a:t>
            </a:r>
          </a:p>
        </p:txBody>
      </p:sp>
      <p:pic>
        <p:nvPicPr>
          <p:cNvPr id="64" name="pasted-image.jpg"/>
          <p:cNvPicPr/>
          <p:nvPr/>
        </p:nvPicPr>
        <p:blipFill>
          <a:blip r:embed="rId3">
            <a:extLst/>
          </a:blip>
          <a:stretch>
            <a:fillRect/>
          </a:stretch>
        </p:blipFill>
        <p:spPr>
          <a:xfrm>
            <a:off x="882650" y="3694908"/>
            <a:ext cx="3470235" cy="2363784"/>
          </a:xfrm>
          <a:prstGeom prst="rect">
            <a:avLst/>
          </a:prstGeom>
          <a:ln w="12700">
            <a:miter lim="400000"/>
          </a:ln>
        </p:spPr>
      </p:pic>
      <p:sp>
        <p:nvSpPr>
          <p:cNvPr id="65" name="Shape 65"/>
          <p:cNvSpPr/>
          <p:nvPr/>
        </p:nvSpPr>
        <p:spPr>
          <a:xfrm>
            <a:off x="889530" y="2152344"/>
            <a:ext cx="10447478" cy="1193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a:defRPr sz="1800">
                <a:solidFill>
                  <a:srgbClr val="000000"/>
                </a:solidFill>
              </a:defRPr>
            </a:pPr>
            <a:r>
              <a:rPr sz="3600">
                <a:solidFill>
                  <a:srgbClr val="FFFFFF"/>
                </a:solidFill>
              </a:rPr>
              <a:t>Poles - primary contact</a:t>
            </a:r>
          </a:p>
          <a:p>
            <a:pPr lvl="0" algn="l">
              <a:defRPr sz="1800">
                <a:solidFill>
                  <a:srgbClr val="000000"/>
                </a:solidFill>
              </a:defRPr>
            </a:pPr>
            <a:r>
              <a:rPr sz="3600">
                <a:solidFill>
                  <a:srgbClr val="FFFFFF"/>
                </a:solidFill>
              </a:rPr>
              <a:t>Throws - number of switches active at a given time</a:t>
            </a:r>
          </a:p>
        </p:txBody>
      </p:sp>
      <p:sp>
        <p:nvSpPr>
          <p:cNvPr id="66" name="Shape 66"/>
          <p:cNvSpPr/>
          <p:nvPr/>
        </p:nvSpPr>
        <p:spPr>
          <a:xfrm>
            <a:off x="4595467" y="4087987"/>
            <a:ext cx="1156260" cy="1193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a:defRPr sz="1800">
                <a:solidFill>
                  <a:srgbClr val="000000"/>
                </a:solidFill>
              </a:defRPr>
            </a:pPr>
            <a:r>
              <a:rPr sz="3600">
                <a:solidFill>
                  <a:srgbClr val="FFFFFF"/>
                </a:solidFill>
              </a:rPr>
              <a:t>1p1t</a:t>
            </a:r>
          </a:p>
          <a:p>
            <a:pPr lvl="0" algn="l">
              <a:defRPr sz="1800">
                <a:solidFill>
                  <a:srgbClr val="000000"/>
                </a:solidFill>
              </a:defRPr>
            </a:pPr>
            <a:r>
              <a:rPr sz="3600">
                <a:solidFill>
                  <a:srgbClr val="FFFFFF"/>
                </a:solidFill>
              </a:rPr>
              <a:t>on</a:t>
            </a:r>
          </a:p>
        </p:txBody>
      </p:sp>
      <p:pic>
        <p:nvPicPr>
          <p:cNvPr id="67" name="pasted-image.jpg"/>
          <p:cNvPicPr/>
          <p:nvPr/>
        </p:nvPicPr>
        <p:blipFill>
          <a:blip r:embed="rId4">
            <a:extLst/>
          </a:blip>
          <a:stretch>
            <a:fillRect/>
          </a:stretch>
        </p:blipFill>
        <p:spPr>
          <a:xfrm>
            <a:off x="862916" y="6505925"/>
            <a:ext cx="3886201" cy="2095501"/>
          </a:xfrm>
          <a:prstGeom prst="rect">
            <a:avLst/>
          </a:prstGeom>
          <a:ln w="12700">
            <a:miter lim="400000"/>
          </a:ln>
        </p:spPr>
      </p:pic>
      <p:sp>
        <p:nvSpPr>
          <p:cNvPr id="68" name="Shape 68"/>
          <p:cNvSpPr/>
          <p:nvPr/>
        </p:nvSpPr>
        <p:spPr>
          <a:xfrm>
            <a:off x="4978491" y="6956775"/>
            <a:ext cx="1783538" cy="1193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lgn="l">
              <a:defRPr sz="1800">
                <a:solidFill>
                  <a:srgbClr val="000000"/>
                </a:solidFill>
              </a:defRPr>
            </a:pPr>
            <a:r>
              <a:rPr sz="3600">
                <a:solidFill>
                  <a:srgbClr val="FFFFFF"/>
                </a:solidFill>
              </a:rPr>
              <a:t>2p1t</a:t>
            </a:r>
          </a:p>
          <a:p>
            <a:pPr lvl="0" algn="l">
              <a:defRPr sz="1800">
                <a:solidFill>
                  <a:srgbClr val="000000"/>
                </a:solidFill>
              </a:defRPr>
            </a:pPr>
            <a:r>
              <a:rPr sz="3600">
                <a:solidFill>
                  <a:srgbClr val="FFFFFF"/>
                </a:solidFill>
              </a:rPr>
              <a:t>on or off</a:t>
            </a:r>
          </a:p>
        </p:txBody>
      </p:sp>
      <p:sp>
        <p:nvSpPr>
          <p:cNvPr id="69" name="Shape 69"/>
          <p:cNvSpPr/>
          <p:nvPr/>
        </p:nvSpPr>
        <p:spPr>
          <a:xfrm>
            <a:off x="11326642" y="3712879"/>
            <a:ext cx="1029158"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3600">
                <a:solidFill>
                  <a:srgbClr val="FFFFFF"/>
                </a:solidFill>
              </a:rPr>
              <a:t>2p2t</a:t>
            </a:r>
          </a:p>
        </p:txBody>
      </p:sp>
      <p:pic>
        <p:nvPicPr>
          <p:cNvPr id="70" name="pasted-image.png"/>
          <p:cNvPicPr/>
          <p:nvPr/>
        </p:nvPicPr>
        <p:blipFill>
          <a:blip r:embed="rId5">
            <a:extLst/>
          </a:blip>
          <a:stretch>
            <a:fillRect/>
          </a:stretch>
        </p:blipFill>
        <p:spPr>
          <a:xfrm>
            <a:off x="7862037" y="3654775"/>
            <a:ext cx="3200401" cy="1905001"/>
          </a:xfrm>
          <a:prstGeom prst="rect">
            <a:avLst/>
          </a:prstGeom>
          <a:ln w="12700">
            <a:miter lim="400000"/>
          </a:ln>
        </p:spPr>
      </p:pic>
      <p:sp>
        <p:nvSpPr>
          <p:cNvPr id="71" name="Shape 71"/>
          <p:cNvSpPr/>
          <p:nvPr/>
        </p:nvSpPr>
        <p:spPr>
          <a:xfrm>
            <a:off x="8134528" y="7464685"/>
            <a:ext cx="2655419"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lvl="0">
              <a:defRPr sz="1800">
                <a:solidFill>
                  <a:srgbClr val="000000"/>
                </a:solidFill>
              </a:defRPr>
            </a:pPr>
            <a:r>
              <a:rPr sz="3600">
                <a:solidFill>
                  <a:srgbClr val="FFFFFF"/>
                </a:solidFill>
              </a:rPr>
              <a:t>And so on…</a:t>
            </a:r>
          </a:p>
        </p:txBody>
      </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127</TotalTime>
  <Words>2212</Words>
  <Application>Microsoft Office PowerPoint</Application>
  <PresentationFormat>Custom</PresentationFormat>
  <Paragraphs>126</Paragraphs>
  <Slides>24</Slides>
  <Notes>13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Avenir Book</vt:lpstr>
      <vt:lpstr>Helvetica</vt:lpstr>
      <vt:lpstr>Helvetica Light</vt:lpstr>
      <vt:lpstr>Helvetica Neue</vt:lpstr>
      <vt:lpstr>Inconsolata</vt:lpstr>
      <vt:lpstr>Open Sans</vt:lpstr>
      <vt:lpstr>Open Sans Extrabold</vt:lpstr>
      <vt:lpstr>Black</vt:lpstr>
      <vt:lpstr>PHYSICAL COMPUTING WEEK 02</vt:lpstr>
      <vt:lpstr>a word about TESTING AND DEBUGGING</vt:lpstr>
      <vt:lpstr>WHEN TO EMAIL ME  1. Did you run a google search and read the results?   2. Did you ask your friends in class?   3. Did you post on the student forums?   4. Did you search the arduino forums? http://forum.arduino.cc/    5. Did you post to the arudino forums and give it a few hours?   5. Did you walk away from the problem then try again it?  Still stuck? Email.   If I can find your problem on the first page of google, I’m not going to reply.  Not because I  don’t like you but because this is poor, poor dev practice. </vt:lpstr>
      <vt:lpstr> IF YOU LEARN ONLY ONE SKILL IN COLLEGE,  LEARN TO FIND YOUR OWN ANSWERS THROUGH DEBUGGING. </vt:lpstr>
      <vt:lpstr>PowerPoint Presentation</vt:lpstr>
      <vt:lpstr>Sensors and actuators INPUT AND OUTPUT</vt:lpstr>
      <vt:lpstr>PowerPoint Presentation</vt:lpstr>
      <vt:lpstr>PowerPoint Presentation</vt:lpstr>
      <vt:lpstr>BUTTONS</vt:lpstr>
      <vt:lpstr>THE PUSH BUTTON a single pushbutton may close or open two separate pairs of contacts</vt:lpstr>
      <vt:lpstr>Current flows down the  path of least resistance </vt:lpstr>
      <vt:lpstr>digitalRead(pinNumber)</vt:lpstr>
      <vt:lpstr>THE POTENTIOMETER A variable resistor </vt:lpstr>
      <vt:lpstr>ALL YOU NEED IS A WAY TO MEASURE THAT CHANGE AND THAT’S WHAT YOU CAN DO WITH A MICRO CONTROLLER. </vt:lpstr>
      <vt:lpstr>analogRead(pinNumber)</vt:lpstr>
      <vt:lpstr>THE SLIDER  A sideways potentiometer </vt:lpstr>
      <vt:lpstr>There are many different kinds of sensors</vt:lpstr>
      <vt:lpstr>mostly they change resistance in some way</vt:lpstr>
      <vt:lpstr>THE LDR A variable resistor </vt:lpstr>
      <vt:lpstr>Some examples of sensors in the world</vt:lpstr>
      <vt:lpstr>Interaction breakdown:</vt:lpstr>
      <vt:lpstr>What is a multimeter?</vt:lpstr>
      <vt:lpstr>SERIAL DATA</vt:lpstr>
      <vt:lpstr>SERIAL DATA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COMPUTING WEEK 02</dc:title>
  <dc:creator>Phoenix Perry</dc:creator>
  <cp:lastModifiedBy>Phoenix Perry</cp:lastModifiedBy>
  <cp:revision>18</cp:revision>
  <dcterms:modified xsi:type="dcterms:W3CDTF">2015-11-16T14:19:00Z</dcterms:modified>
</cp:coreProperties>
</file>